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9" r:id="rId3"/>
    <p:sldId id="260" r:id="rId4"/>
    <p:sldId id="261" r:id="rId5"/>
    <p:sldId id="263" r:id="rId6"/>
    <p:sldId id="264" r:id="rId7"/>
    <p:sldId id="265" r:id="rId8"/>
    <p:sldId id="266" r:id="rId9"/>
    <p:sldId id="267"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03" autoAdjust="0"/>
    <p:restoredTop sz="94660"/>
  </p:normalViewPr>
  <p:slideViewPr>
    <p:cSldViewPr>
      <p:cViewPr varScale="1">
        <p:scale>
          <a:sx n="70" d="100"/>
          <a:sy n="70" d="100"/>
        </p:scale>
        <p:origin x="1464"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AB4ACF-1288-46EC-A251-D2EDD47125F4}" type="datetimeFigureOut">
              <a:rPr lang="en-GB" smtClean="0"/>
              <a:t>30/06/2020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5FAC00-DE46-41C0-AEAE-AB831A4985A8}" type="slidenum">
              <a:rPr lang="en-GB" smtClean="0"/>
              <a:t>‹#›</a:t>
            </a:fld>
            <a:endParaRPr lang="en-GB"/>
          </a:p>
        </p:txBody>
      </p:sp>
    </p:spTree>
    <p:extLst>
      <p:ext uri="{BB962C8B-B14F-4D97-AF65-F5344CB8AC3E}">
        <p14:creationId xmlns:p14="http://schemas.microsoft.com/office/powerpoint/2010/main" val="214903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5FAC00-DE46-41C0-AEAE-AB831A4985A8}" type="slidenum">
              <a:rPr lang="en-GB" smtClean="0"/>
              <a:t>6</a:t>
            </a:fld>
            <a:endParaRPr lang="en-GB"/>
          </a:p>
        </p:txBody>
      </p:sp>
    </p:spTree>
    <p:extLst>
      <p:ext uri="{BB962C8B-B14F-4D97-AF65-F5344CB8AC3E}">
        <p14:creationId xmlns:p14="http://schemas.microsoft.com/office/powerpoint/2010/main" val="1280906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1787761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1738457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861454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1381065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6698177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4052946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61103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141772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3862452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1828027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3D5CE7-961B-46CF-B406-4759372028E4}" type="datetimeFigureOut">
              <a:rPr lang="en-GB" smtClean="0"/>
              <a:pPr/>
              <a:t>30/06/2020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350DD88-9F3A-4B28-BEC6-237DA7CCF380}" type="slidenum">
              <a:rPr lang="en-GB" smtClean="0"/>
              <a:pPr/>
              <a:t>‹#›</a:t>
            </a:fld>
            <a:endParaRPr lang="en-GB"/>
          </a:p>
        </p:txBody>
      </p:sp>
    </p:spTree>
    <p:extLst>
      <p:ext uri="{BB962C8B-B14F-4D97-AF65-F5344CB8AC3E}">
        <p14:creationId xmlns:p14="http://schemas.microsoft.com/office/powerpoint/2010/main" val="2947272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3D5CE7-961B-46CF-B406-4759372028E4}" type="datetimeFigureOut">
              <a:rPr lang="en-GB" smtClean="0"/>
              <a:pPr/>
              <a:t>30/06/2020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50DD88-9F3A-4B28-BEC6-237DA7CCF380}" type="slidenum">
              <a:rPr lang="en-GB" smtClean="0"/>
              <a:pPr/>
              <a:t>‹#›</a:t>
            </a:fld>
            <a:endParaRPr lang="en-GB"/>
          </a:p>
        </p:txBody>
      </p:sp>
    </p:spTree>
    <p:extLst>
      <p:ext uri="{BB962C8B-B14F-4D97-AF65-F5344CB8AC3E}">
        <p14:creationId xmlns:p14="http://schemas.microsoft.com/office/powerpoint/2010/main" val="75014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s://upload.wikimedia.org/wikipedia/commons/0/01/Roald_Dahl_(1982).jpg" TargetMode="Externa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hyperlink" Target="https://upload.wikimedia.org/wikipedia/commons/2/29/Roald_Dahl.jpg" TargetMode="External"/></Relationships>
</file>

<file path=ppt/slides/_rels/slide2.xml.rels><?xml version="1.0" encoding="UTF-8" standalone="yes"?>
<Relationships xmlns="http://schemas.openxmlformats.org/package/2006/relationships"><Relationship Id="rId8" Type="http://schemas.openxmlformats.org/officeDocument/2006/relationships/hyperlink" Target="https://www.youtube.com/watch?v=sU4m0FD09Jo" TargetMode="External"/><Relationship Id="rId3" Type="http://schemas.openxmlformats.org/officeDocument/2006/relationships/hyperlink" Target="https://www.youtube.com/watch?v=MtXGmnR9F5Y" TargetMode="External"/><Relationship Id="rId7" Type="http://schemas.openxmlformats.org/officeDocument/2006/relationships/hyperlink" Target="https://www.youtube.com/watch?v=Y3uVQIhSYfY" TargetMode="External"/><Relationship Id="rId12" Type="http://schemas.openxmlformats.org/officeDocument/2006/relationships/image" Target="../media/image6.png"/><Relationship Id="rId2" Type="http://schemas.openxmlformats.org/officeDocument/2006/relationships/hyperlink" Target="http://www.funny-poems.biz/roald_dahl/Roald-Dahl-poems-biography-books-funny-poetry-online-collection.html" TargetMode="External"/><Relationship Id="rId1" Type="http://schemas.openxmlformats.org/officeDocument/2006/relationships/slideLayout" Target="../slideLayouts/slideLayout1.xml"/><Relationship Id="rId6" Type="http://schemas.openxmlformats.org/officeDocument/2006/relationships/hyperlink" Target="https://www.youtube.com/watch?v=BO2Ivw2S-BQ" TargetMode="External"/><Relationship Id="rId11" Type="http://schemas.openxmlformats.org/officeDocument/2006/relationships/image" Target="../media/image5.png"/><Relationship Id="rId5" Type="http://schemas.openxmlformats.org/officeDocument/2006/relationships/hyperlink" Target="https://www.youtube.com/watch?v=CpAoCUN4toE" TargetMode="External"/><Relationship Id="rId10" Type="http://schemas.microsoft.com/office/2007/relationships/hdphoto" Target="../media/hdphoto1.wdp"/><Relationship Id="rId4" Type="http://schemas.openxmlformats.org/officeDocument/2006/relationships/hyperlink" Target="https://www.youtube.com/watch?v=zUlq2OA_Z0M" TargetMode="External"/><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16632"/>
            <a:ext cx="6408712" cy="461665"/>
          </a:xfrm>
          <a:prstGeom prst="rect">
            <a:avLst/>
          </a:prstGeom>
          <a:noFill/>
        </p:spPr>
        <p:txBody>
          <a:bodyPr wrap="square" rtlCol="0">
            <a:spAutoFit/>
          </a:bodyPr>
          <a:lstStyle/>
          <a:p>
            <a:r>
              <a:rPr lang="en-GB" sz="2400" b="1" u="sng" dirty="0" smtClean="0">
                <a:latin typeface="Arial" pitchFamily="34" charset="0"/>
                <a:cs typeface="Arial" pitchFamily="34" charset="0"/>
              </a:rPr>
              <a:t>L.O. To read and discuss a narrative poem</a:t>
            </a:r>
            <a:endParaRPr lang="en-GB" sz="2400" b="1" u="sng" dirty="0">
              <a:latin typeface="Arial" pitchFamily="34" charset="0"/>
              <a:cs typeface="Arial" pitchFamily="34" charset="0"/>
            </a:endParaRPr>
          </a:p>
        </p:txBody>
      </p:sp>
      <p:pic>
        <p:nvPicPr>
          <p:cNvPr id="1026" name="Picture 2" descr="File:Roald Dahl (1982).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7524" y="3284984"/>
            <a:ext cx="2376264" cy="3170117"/>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pic>
        <p:nvPicPr>
          <p:cNvPr id="1028" name="Picture 4" descr="File:Roald Dahl.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2" y="836712"/>
            <a:ext cx="1975093" cy="2669045"/>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179512" y="1058254"/>
            <a:ext cx="2448272" cy="1584176"/>
          </a:xfrm>
          <a:prstGeom prst="roundRect">
            <a:avLst/>
          </a:prstGeom>
          <a:solidFill>
            <a:schemeClr val="bg1">
              <a:lumMod val="8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rgbClr val="0000CC"/>
                </a:solidFill>
                <a:latin typeface="Arial Rounded MT Bold" pitchFamily="34" charset="0"/>
              </a:rPr>
              <a:t>You might recognise this man.</a:t>
            </a:r>
            <a:endParaRPr lang="en-GB" sz="2400" dirty="0">
              <a:solidFill>
                <a:srgbClr val="0000CC"/>
              </a:solidFill>
              <a:latin typeface="Arial Rounded MT Bold" pitchFamily="34" charset="0"/>
            </a:endParaRPr>
          </a:p>
        </p:txBody>
      </p:sp>
      <p:sp>
        <p:nvSpPr>
          <p:cNvPr id="8" name="Rounded Rectangle 7"/>
          <p:cNvSpPr/>
          <p:nvPr/>
        </p:nvSpPr>
        <p:spPr>
          <a:xfrm>
            <a:off x="3419872" y="5013176"/>
            <a:ext cx="2952328" cy="1584176"/>
          </a:xfrm>
          <a:prstGeom prst="roundRect">
            <a:avLst/>
          </a:prstGeom>
          <a:solidFill>
            <a:schemeClr val="bg1">
              <a:lumMod val="8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rgbClr val="0000CC"/>
                </a:solidFill>
                <a:latin typeface="Arial Rounded MT Bold" pitchFamily="34" charset="0"/>
              </a:rPr>
              <a:t>And I am sure that you will know some of his books.</a:t>
            </a:r>
            <a:endParaRPr lang="en-GB" sz="2400" dirty="0">
              <a:solidFill>
                <a:srgbClr val="0000CC"/>
              </a:solidFill>
              <a:latin typeface="Arial Rounded MT Bold" pitchFamily="34" charset="0"/>
            </a:endParaRPr>
          </a:p>
        </p:txBody>
      </p:sp>
      <p:pic>
        <p:nvPicPr>
          <p:cNvPr id="1030" name="Picture 6" descr="http://www.photosforclass.com/download/351520153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15816" y="725531"/>
            <a:ext cx="3888432" cy="4150702"/>
          </a:xfrm>
          <a:prstGeom prst="rect">
            <a:avLst/>
          </a:prstGeom>
          <a:noFill/>
          <a:ln>
            <a:solidFill>
              <a:srgbClr val="C00000"/>
            </a:solidFill>
          </a:ln>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7022169" y="3822180"/>
            <a:ext cx="1973195" cy="2643053"/>
          </a:xfrm>
          <a:prstGeom prst="roundRect">
            <a:avLst/>
          </a:prstGeom>
          <a:solidFill>
            <a:schemeClr val="bg1">
              <a:lumMod val="8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rgbClr val="FF0000"/>
                </a:solidFill>
                <a:latin typeface="Arial Rounded MT Bold" pitchFamily="34" charset="0"/>
              </a:rPr>
              <a:t>Today we will be looking at Roald Dahl’s poetry.</a:t>
            </a:r>
          </a:p>
        </p:txBody>
      </p:sp>
    </p:spTree>
    <p:extLst>
      <p:ext uri="{BB962C8B-B14F-4D97-AF65-F5344CB8AC3E}">
        <p14:creationId xmlns:p14="http://schemas.microsoft.com/office/powerpoint/2010/main" val="502107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p:cTn id="17" dur="500" fill="hold"/>
                                        <p:tgtEl>
                                          <p:spTgt spid="1028"/>
                                        </p:tgtEl>
                                        <p:attrNameLst>
                                          <p:attrName>ppt_w</p:attrName>
                                        </p:attrNameLst>
                                      </p:cBhvr>
                                      <p:tavLst>
                                        <p:tav tm="0">
                                          <p:val>
                                            <p:fltVal val="0"/>
                                          </p:val>
                                        </p:tav>
                                        <p:tav tm="100000">
                                          <p:val>
                                            <p:strVal val="#ppt_w"/>
                                          </p:val>
                                        </p:tav>
                                      </p:tavLst>
                                    </p:anim>
                                    <p:anim calcmode="lin" valueType="num">
                                      <p:cBhvr>
                                        <p:cTn id="18" dur="500" fill="hold"/>
                                        <p:tgtEl>
                                          <p:spTgt spid="1028"/>
                                        </p:tgtEl>
                                        <p:attrNameLst>
                                          <p:attrName>ppt_h</p:attrName>
                                        </p:attrNameLst>
                                      </p:cBhvr>
                                      <p:tavLst>
                                        <p:tav tm="0">
                                          <p:val>
                                            <p:fltVal val="0"/>
                                          </p:val>
                                        </p:tav>
                                        <p:tav tm="100000">
                                          <p:val>
                                            <p:strVal val="#ppt_h"/>
                                          </p:val>
                                        </p:tav>
                                      </p:tavLst>
                                    </p:anim>
                                    <p:animEffect transition="in" filter="fade">
                                      <p:cBhvr>
                                        <p:cTn id="19" dur="500"/>
                                        <p:tgtEl>
                                          <p:spTgt spid="102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nodeType="withEffect">
                                  <p:stCondLst>
                                    <p:cond delay="0"/>
                                  </p:stCondLst>
                                  <p:childTnLst>
                                    <p:set>
                                      <p:cBhvr>
                                        <p:cTn id="28" dur="1" fill="hold">
                                          <p:stCondLst>
                                            <p:cond delay="0"/>
                                          </p:stCondLst>
                                        </p:cTn>
                                        <p:tgtEl>
                                          <p:spTgt spid="1030"/>
                                        </p:tgtEl>
                                        <p:attrNameLst>
                                          <p:attrName>style.visibility</p:attrName>
                                        </p:attrNameLst>
                                      </p:cBhvr>
                                      <p:to>
                                        <p:strVal val="visible"/>
                                      </p:to>
                                    </p:set>
                                    <p:anim calcmode="lin" valueType="num">
                                      <p:cBhvr>
                                        <p:cTn id="29" dur="500" fill="hold"/>
                                        <p:tgtEl>
                                          <p:spTgt spid="1030"/>
                                        </p:tgtEl>
                                        <p:attrNameLst>
                                          <p:attrName>ppt_w</p:attrName>
                                        </p:attrNameLst>
                                      </p:cBhvr>
                                      <p:tavLst>
                                        <p:tav tm="0">
                                          <p:val>
                                            <p:fltVal val="0"/>
                                          </p:val>
                                        </p:tav>
                                        <p:tav tm="100000">
                                          <p:val>
                                            <p:strVal val="#ppt_w"/>
                                          </p:val>
                                        </p:tav>
                                      </p:tavLst>
                                    </p:anim>
                                    <p:anim calcmode="lin" valueType="num">
                                      <p:cBhvr>
                                        <p:cTn id="30" dur="500" fill="hold"/>
                                        <p:tgtEl>
                                          <p:spTgt spid="1030"/>
                                        </p:tgtEl>
                                        <p:attrNameLst>
                                          <p:attrName>ppt_h</p:attrName>
                                        </p:attrNameLst>
                                      </p:cBhvr>
                                      <p:tavLst>
                                        <p:tav tm="0">
                                          <p:val>
                                            <p:fltVal val="0"/>
                                          </p:val>
                                        </p:tav>
                                        <p:tav tm="100000">
                                          <p:val>
                                            <p:strVal val="#ppt_h"/>
                                          </p:val>
                                        </p:tav>
                                      </p:tavLst>
                                    </p:anim>
                                    <p:animEffect transition="in" filter="fade">
                                      <p:cBhvr>
                                        <p:cTn id="31" dur="500"/>
                                        <p:tgtEl>
                                          <p:spTgt spid="103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16632"/>
            <a:ext cx="6408712" cy="461665"/>
          </a:xfrm>
          <a:prstGeom prst="rect">
            <a:avLst/>
          </a:prstGeom>
          <a:noFill/>
        </p:spPr>
        <p:txBody>
          <a:bodyPr wrap="square" rtlCol="0">
            <a:spAutoFit/>
          </a:bodyPr>
          <a:lstStyle/>
          <a:p>
            <a:r>
              <a:rPr lang="en-GB" sz="2400" b="1" u="sng" dirty="0" smtClean="0">
                <a:latin typeface="Arial" pitchFamily="34" charset="0"/>
                <a:cs typeface="Arial" pitchFamily="34" charset="0"/>
              </a:rPr>
              <a:t>L.O. To read and discuss a narrative poem</a:t>
            </a:r>
            <a:endParaRPr lang="en-GB" sz="2400" b="1" u="sng" dirty="0">
              <a:latin typeface="Arial" pitchFamily="34" charset="0"/>
              <a:cs typeface="Arial" pitchFamily="34" charset="0"/>
            </a:endParaRPr>
          </a:p>
        </p:txBody>
      </p:sp>
      <p:sp>
        <p:nvSpPr>
          <p:cNvPr id="8" name="Rounded Rectangle 7"/>
          <p:cNvSpPr/>
          <p:nvPr/>
        </p:nvSpPr>
        <p:spPr>
          <a:xfrm>
            <a:off x="254372" y="3230338"/>
            <a:ext cx="3009198" cy="1970016"/>
          </a:xfrm>
          <a:prstGeom prst="roundRect">
            <a:avLst/>
          </a:prstGeom>
          <a:solidFill>
            <a:schemeClr val="bg1">
              <a:lumMod val="8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rgbClr val="0000CC"/>
                </a:solidFill>
                <a:latin typeface="Arial Rounded MT Bold" pitchFamily="34" charset="0"/>
              </a:rPr>
              <a:t>Roald Dahl loved to add twists and turns in his stories.</a:t>
            </a:r>
            <a:endParaRPr lang="en-GB" sz="2400" dirty="0">
              <a:solidFill>
                <a:srgbClr val="0000CC"/>
              </a:solidFill>
              <a:latin typeface="Arial Rounded MT Bold" pitchFamily="34" charset="0"/>
            </a:endParaRPr>
          </a:p>
        </p:txBody>
      </p:sp>
      <p:sp>
        <p:nvSpPr>
          <p:cNvPr id="7" name="Rounded Rectangle 6"/>
          <p:cNvSpPr/>
          <p:nvPr/>
        </p:nvSpPr>
        <p:spPr>
          <a:xfrm>
            <a:off x="6228184" y="3404163"/>
            <a:ext cx="2664296" cy="2376264"/>
          </a:xfrm>
          <a:prstGeom prst="roundRect">
            <a:avLst/>
          </a:prstGeom>
          <a:solidFill>
            <a:schemeClr val="bg1">
              <a:lumMod val="8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rgbClr val="FF0000"/>
                </a:solidFill>
                <a:latin typeface="Arial Rounded MT Bold" pitchFamily="34" charset="0"/>
              </a:rPr>
              <a:t>He also loved to add grizzly and gruesome parts to his poems.</a:t>
            </a:r>
          </a:p>
        </p:txBody>
      </p:sp>
      <p:sp>
        <p:nvSpPr>
          <p:cNvPr id="2" name="Rectangle 1"/>
          <p:cNvSpPr/>
          <p:nvPr/>
        </p:nvSpPr>
        <p:spPr>
          <a:xfrm>
            <a:off x="1699067" y="578297"/>
            <a:ext cx="5961890" cy="144655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8800" b="1" dirty="0" smtClean="0">
                <a:ln>
                  <a:solidFill>
                    <a:srgbClr val="C00000"/>
                  </a:solidFill>
                </a:ln>
                <a:solidFill>
                  <a:srgbClr val="00B050"/>
                </a:solidFill>
                <a:latin typeface="Chiller" pitchFamily="82" charset="0"/>
              </a:rPr>
              <a:t>Revolting Rhymes</a:t>
            </a:r>
            <a:endParaRPr lang="en-US" sz="8800" b="1" dirty="0">
              <a:ln>
                <a:solidFill>
                  <a:srgbClr val="C00000"/>
                </a:solidFill>
              </a:ln>
              <a:solidFill>
                <a:srgbClr val="00B050"/>
              </a:solidFill>
              <a:latin typeface="Chiller" pitchFamily="82" charset="0"/>
            </a:endParaRPr>
          </a:p>
        </p:txBody>
      </p:sp>
      <p:sp>
        <p:nvSpPr>
          <p:cNvPr id="3" name="Rectangle 2"/>
          <p:cNvSpPr/>
          <p:nvPr/>
        </p:nvSpPr>
        <p:spPr>
          <a:xfrm>
            <a:off x="65190" y="6334428"/>
            <a:ext cx="6709364" cy="430887"/>
          </a:xfrm>
          <a:prstGeom prst="rect">
            <a:avLst/>
          </a:prstGeom>
        </p:spPr>
        <p:txBody>
          <a:bodyPr wrap="square">
            <a:spAutoFit/>
          </a:bodyPr>
          <a:lstStyle/>
          <a:p>
            <a:r>
              <a:rPr lang="en-GB" sz="1100" dirty="0" smtClean="0">
                <a:hlinkClick r:id="rId2"/>
              </a:rPr>
              <a:t>http://www.funny-poems.biz/roald_dahl/Roald-Dahl-poems-biography-books-funny-poetry-online-collection.html</a:t>
            </a:r>
            <a:endParaRPr lang="en-GB" sz="1100" dirty="0" smtClean="0"/>
          </a:p>
          <a:p>
            <a:endParaRPr lang="en-GB" sz="1100" dirty="0"/>
          </a:p>
        </p:txBody>
      </p:sp>
      <p:sp>
        <p:nvSpPr>
          <p:cNvPr id="6" name="Rectangle 5"/>
          <p:cNvSpPr/>
          <p:nvPr/>
        </p:nvSpPr>
        <p:spPr>
          <a:xfrm>
            <a:off x="139978" y="6057429"/>
            <a:ext cx="1277888" cy="276999"/>
          </a:xfrm>
          <a:prstGeom prst="rect">
            <a:avLst/>
          </a:prstGeom>
        </p:spPr>
        <p:txBody>
          <a:bodyPr wrap="square">
            <a:spAutoFit/>
          </a:bodyPr>
          <a:lstStyle/>
          <a:p>
            <a:r>
              <a:rPr lang="en-GB" sz="1200" dirty="0" smtClean="0">
                <a:hlinkClick r:id="rId3"/>
              </a:rPr>
              <a:t>Cinderella</a:t>
            </a:r>
            <a:r>
              <a:rPr lang="en-GB" sz="1200" dirty="0" smtClean="0"/>
              <a:t> video</a:t>
            </a:r>
          </a:p>
        </p:txBody>
      </p:sp>
      <p:sp>
        <p:nvSpPr>
          <p:cNvPr id="9" name="Rectangle 8"/>
          <p:cNvSpPr/>
          <p:nvPr/>
        </p:nvSpPr>
        <p:spPr>
          <a:xfrm>
            <a:off x="1417866" y="6057428"/>
            <a:ext cx="1349896" cy="276999"/>
          </a:xfrm>
          <a:prstGeom prst="rect">
            <a:avLst/>
          </a:prstGeom>
        </p:spPr>
        <p:txBody>
          <a:bodyPr wrap="square">
            <a:spAutoFit/>
          </a:bodyPr>
          <a:lstStyle/>
          <a:p>
            <a:r>
              <a:rPr lang="en-GB" sz="1200" dirty="0" smtClean="0">
                <a:hlinkClick r:id="rId4"/>
              </a:rPr>
              <a:t>Snow White</a:t>
            </a:r>
            <a:r>
              <a:rPr lang="en-GB" sz="1200" dirty="0" smtClean="0"/>
              <a:t> video</a:t>
            </a:r>
          </a:p>
        </p:txBody>
      </p:sp>
      <p:sp>
        <p:nvSpPr>
          <p:cNvPr id="10" name="Rectangle 9"/>
          <p:cNvSpPr/>
          <p:nvPr/>
        </p:nvSpPr>
        <p:spPr>
          <a:xfrm>
            <a:off x="2784567" y="6057427"/>
            <a:ext cx="1997968" cy="276999"/>
          </a:xfrm>
          <a:prstGeom prst="rect">
            <a:avLst/>
          </a:prstGeom>
        </p:spPr>
        <p:txBody>
          <a:bodyPr wrap="square">
            <a:spAutoFit/>
          </a:bodyPr>
          <a:lstStyle/>
          <a:p>
            <a:r>
              <a:rPr lang="en-GB" sz="1200" dirty="0" smtClean="0">
                <a:hlinkClick r:id="rId5"/>
              </a:rPr>
              <a:t>Jack and the Beanstalk</a:t>
            </a:r>
            <a:r>
              <a:rPr lang="en-GB" sz="1200" dirty="0" smtClean="0"/>
              <a:t> video</a:t>
            </a:r>
          </a:p>
        </p:txBody>
      </p:sp>
      <p:sp>
        <p:nvSpPr>
          <p:cNvPr id="11" name="Rectangle 10"/>
          <p:cNvSpPr/>
          <p:nvPr/>
        </p:nvSpPr>
        <p:spPr>
          <a:xfrm>
            <a:off x="4860032" y="6057426"/>
            <a:ext cx="1205880" cy="276999"/>
          </a:xfrm>
          <a:prstGeom prst="rect">
            <a:avLst/>
          </a:prstGeom>
        </p:spPr>
        <p:txBody>
          <a:bodyPr wrap="square">
            <a:spAutoFit/>
          </a:bodyPr>
          <a:lstStyle/>
          <a:p>
            <a:r>
              <a:rPr lang="en-GB" sz="1200" dirty="0" smtClean="0">
                <a:hlinkClick r:id="rId6"/>
              </a:rPr>
              <a:t>Goldilocks</a:t>
            </a:r>
            <a:r>
              <a:rPr lang="en-GB" sz="1200" dirty="0" smtClean="0"/>
              <a:t> video</a:t>
            </a:r>
          </a:p>
        </p:txBody>
      </p:sp>
      <p:sp>
        <p:nvSpPr>
          <p:cNvPr id="12" name="Rectangle 11"/>
          <p:cNvSpPr/>
          <p:nvPr/>
        </p:nvSpPr>
        <p:spPr>
          <a:xfrm>
            <a:off x="251520" y="5780427"/>
            <a:ext cx="1925960" cy="276999"/>
          </a:xfrm>
          <a:prstGeom prst="rect">
            <a:avLst/>
          </a:prstGeom>
        </p:spPr>
        <p:txBody>
          <a:bodyPr wrap="square">
            <a:spAutoFit/>
          </a:bodyPr>
          <a:lstStyle/>
          <a:p>
            <a:r>
              <a:rPr lang="en-GB" sz="1200" dirty="0" smtClean="0">
                <a:hlinkClick r:id="rId7"/>
              </a:rPr>
              <a:t>Little Red Riding Hood</a:t>
            </a:r>
            <a:r>
              <a:rPr lang="en-GB" sz="1200" dirty="0" smtClean="0"/>
              <a:t> video</a:t>
            </a:r>
          </a:p>
        </p:txBody>
      </p:sp>
      <p:sp>
        <p:nvSpPr>
          <p:cNvPr id="13" name="Rectangle 12"/>
          <p:cNvSpPr/>
          <p:nvPr/>
        </p:nvSpPr>
        <p:spPr>
          <a:xfrm>
            <a:off x="2360788" y="5780426"/>
            <a:ext cx="1565920" cy="276999"/>
          </a:xfrm>
          <a:prstGeom prst="rect">
            <a:avLst/>
          </a:prstGeom>
        </p:spPr>
        <p:txBody>
          <a:bodyPr wrap="square">
            <a:spAutoFit/>
          </a:bodyPr>
          <a:lstStyle/>
          <a:p>
            <a:r>
              <a:rPr lang="en-GB" sz="1200" dirty="0" smtClean="0">
                <a:hlinkClick r:id="rId8"/>
              </a:rPr>
              <a:t>Three Little Pigs</a:t>
            </a:r>
            <a:r>
              <a:rPr lang="en-GB" sz="1200" dirty="0" smtClean="0"/>
              <a:t> video</a:t>
            </a:r>
          </a:p>
        </p:txBody>
      </p:sp>
      <p:sp>
        <p:nvSpPr>
          <p:cNvPr id="14" name="TextBox 13"/>
          <p:cNvSpPr txBox="1"/>
          <p:nvPr/>
        </p:nvSpPr>
        <p:spPr>
          <a:xfrm>
            <a:off x="537666" y="1844824"/>
            <a:ext cx="8280920" cy="1200329"/>
          </a:xfrm>
          <a:prstGeom prst="rect">
            <a:avLst/>
          </a:prstGeom>
          <a:noFill/>
        </p:spPr>
        <p:txBody>
          <a:bodyPr wrap="square" rtlCol="0">
            <a:spAutoFit/>
          </a:bodyPr>
          <a:lstStyle/>
          <a:p>
            <a:pPr algn="ctr"/>
            <a:r>
              <a:rPr lang="en-GB" sz="2400" dirty="0" smtClean="0">
                <a:solidFill>
                  <a:srgbClr val="0000CC"/>
                </a:solidFill>
                <a:latin typeface="Arial" pitchFamily="34" charset="0"/>
                <a:cs typeface="Arial" pitchFamily="34" charset="0"/>
              </a:rPr>
              <a:t>The Revolting Rhymes are all based on famous traditional stories, but with a difference. </a:t>
            </a:r>
            <a:r>
              <a:rPr lang="en-GB" sz="2400" b="1" dirty="0" smtClean="0">
                <a:latin typeface="Arial" pitchFamily="34" charset="0"/>
                <a:cs typeface="Arial" pitchFamily="34" charset="0"/>
              </a:rPr>
              <a:t>Be warned:</a:t>
            </a:r>
            <a:r>
              <a:rPr lang="en-GB" sz="2400" b="1" dirty="0" smtClean="0">
                <a:solidFill>
                  <a:srgbClr val="0000CC"/>
                </a:solidFill>
                <a:latin typeface="Arial" pitchFamily="34" charset="0"/>
                <a:cs typeface="Arial" pitchFamily="34" charset="0"/>
              </a:rPr>
              <a:t> </a:t>
            </a:r>
            <a:r>
              <a:rPr lang="en-GB" sz="2400" dirty="0" smtClean="0">
                <a:solidFill>
                  <a:srgbClr val="0000CC"/>
                </a:solidFill>
                <a:latin typeface="Arial" pitchFamily="34" charset="0"/>
                <a:cs typeface="Arial" pitchFamily="34" charset="0"/>
              </a:rPr>
              <a:t>they do not </a:t>
            </a:r>
            <a:r>
              <a:rPr lang="en-GB" sz="2400" i="1" dirty="0" smtClean="0">
                <a:solidFill>
                  <a:srgbClr val="0000CC"/>
                </a:solidFill>
                <a:latin typeface="Arial" pitchFamily="34" charset="0"/>
                <a:cs typeface="Arial" pitchFamily="34" charset="0"/>
              </a:rPr>
              <a:t>always</a:t>
            </a:r>
            <a:r>
              <a:rPr lang="en-GB" sz="2400" dirty="0" smtClean="0">
                <a:solidFill>
                  <a:srgbClr val="0000CC"/>
                </a:solidFill>
                <a:latin typeface="Arial" pitchFamily="34" charset="0"/>
                <a:cs typeface="Arial" pitchFamily="34" charset="0"/>
              </a:rPr>
              <a:t> have the usual happy ending!</a:t>
            </a:r>
            <a:endParaRPr lang="en-GB" sz="2400" dirty="0">
              <a:solidFill>
                <a:srgbClr val="0000CC"/>
              </a:solidFill>
              <a:latin typeface="Arial" pitchFamily="34" charset="0"/>
              <a:cs typeface="Arial" pitchFamily="34" charset="0"/>
            </a:endParaRPr>
          </a:p>
        </p:txBody>
      </p:sp>
      <p:pic>
        <p:nvPicPr>
          <p:cNvPr id="2050" name="Picture 2" descr="C:\Users\chanlon\AppData\Local\Microsoft\Windows\Temporary Internet Files\Content.IE5\3I4YBMU7\littleRed-300px.png"/>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7000" b="100000" l="0" r="91120">
                        <a14:foregroundMark x1="39768" y1="87000" x2="33591" y2="99000"/>
                        <a14:foregroundMark x1="76834" y1="89000" x2="88417" y2="83333"/>
                      </a14:backgroundRemoval>
                    </a14:imgEffect>
                  </a14:imgLayer>
                </a14:imgProps>
              </a:ext>
              <a:ext uri="{28A0092B-C50C-407E-A947-70E740481C1C}">
                <a14:useLocalDpi xmlns:a14="http://schemas.microsoft.com/office/drawing/2010/main" val="0"/>
              </a:ext>
            </a:extLst>
          </a:blip>
          <a:srcRect t="7633" r="8690"/>
          <a:stretch/>
        </p:blipFill>
        <p:spPr bwMode="auto">
          <a:xfrm>
            <a:off x="3499762" y="3140968"/>
            <a:ext cx="1178364" cy="138069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chanlon\AppData\Local\Microsoft\Windows\Temporary Internet Files\Content.IE5\MWAX16MX\Three-wolves-300px.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31392" t="5294" r="35823"/>
          <a:stretch/>
        </p:blipFill>
        <p:spPr bwMode="auto">
          <a:xfrm flipH="1">
            <a:off x="5220072" y="3249259"/>
            <a:ext cx="697979" cy="110895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chanlon\AppData\Local\Microsoft\Windows\Temporary Internet Files\Content.IE5\658KSKH9\liftarn-Running-pig-300px.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248691" y="4622473"/>
            <a:ext cx="1209151" cy="777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1371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16632"/>
            <a:ext cx="6408712" cy="461665"/>
          </a:xfrm>
          <a:prstGeom prst="rect">
            <a:avLst/>
          </a:prstGeom>
          <a:noFill/>
        </p:spPr>
        <p:txBody>
          <a:bodyPr wrap="square" rtlCol="0">
            <a:spAutoFit/>
          </a:bodyPr>
          <a:lstStyle/>
          <a:p>
            <a:r>
              <a:rPr lang="en-GB" sz="2400" b="1" u="sng" dirty="0" smtClean="0">
                <a:latin typeface="Arial" pitchFamily="34" charset="0"/>
                <a:cs typeface="Arial" pitchFamily="34" charset="0"/>
              </a:rPr>
              <a:t>L.O. To read and discuss a narrative poem</a:t>
            </a:r>
            <a:endParaRPr lang="en-GB" sz="2400" b="1" u="sng" dirty="0">
              <a:latin typeface="Arial" pitchFamily="34" charset="0"/>
              <a:cs typeface="Arial" pitchFamily="34" charset="0"/>
            </a:endParaRPr>
          </a:p>
        </p:txBody>
      </p:sp>
      <p:sp>
        <p:nvSpPr>
          <p:cNvPr id="2" name="Rectangle 1"/>
          <p:cNvSpPr/>
          <p:nvPr/>
        </p:nvSpPr>
        <p:spPr>
          <a:xfrm>
            <a:off x="8028384" y="116632"/>
            <a:ext cx="1008112" cy="70788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000" b="1" dirty="0" smtClean="0">
                <a:ln>
                  <a:solidFill>
                    <a:srgbClr val="C00000"/>
                  </a:solidFill>
                </a:ln>
                <a:solidFill>
                  <a:srgbClr val="00B050"/>
                </a:solidFill>
                <a:latin typeface="Chiller" pitchFamily="82" charset="0"/>
              </a:rPr>
              <a:t>Revolting Rhymes</a:t>
            </a:r>
            <a:endParaRPr lang="en-US" sz="2000" b="1" dirty="0">
              <a:ln>
                <a:solidFill>
                  <a:srgbClr val="C00000"/>
                </a:solidFill>
              </a:ln>
              <a:solidFill>
                <a:srgbClr val="00B050"/>
              </a:solidFill>
              <a:latin typeface="Chiller" pitchFamily="82" charset="0"/>
            </a:endParaRPr>
          </a:p>
        </p:txBody>
      </p:sp>
      <p:pic>
        <p:nvPicPr>
          <p:cNvPr id="2050" name="Picture 2" descr="C:\Users\chanlon\AppData\Local\Microsoft\Windows\Temporary Internet Files\Content.IE5\3I4YBMU7\littleRed-300px.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7000" b="100000" l="0" r="91120">
                        <a14:foregroundMark x1="39768" y1="87000" x2="33591" y2="99000"/>
                        <a14:foregroundMark x1="76834" y1="89000" x2="88417" y2="83333"/>
                      </a14:backgroundRemoval>
                    </a14:imgEffect>
                  </a14:imgLayer>
                </a14:imgProps>
              </a:ext>
              <a:ext uri="{28A0092B-C50C-407E-A947-70E740481C1C}">
                <a14:useLocalDpi xmlns:a14="http://schemas.microsoft.com/office/drawing/2010/main" val="0"/>
              </a:ext>
            </a:extLst>
          </a:blip>
          <a:srcRect t="7633" r="8690"/>
          <a:stretch/>
        </p:blipFill>
        <p:spPr bwMode="auto">
          <a:xfrm>
            <a:off x="146490" y="116632"/>
            <a:ext cx="792088" cy="92809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chanlon\AppData\Local\Microsoft\Windows\Temporary Internet Files\Content.IE5\MWAX16MX\Three-wolves-300px.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1392" t="5294" r="35823"/>
          <a:stretch/>
        </p:blipFill>
        <p:spPr bwMode="auto">
          <a:xfrm flipH="1">
            <a:off x="3704109" y="2132857"/>
            <a:ext cx="1753732" cy="278633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chanlon\AppData\Local\Microsoft\Windows\Temporary Internet Files\Content.IE5\658KSKH9\liftarn-Running-pig-300px.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544" y="4917163"/>
            <a:ext cx="2676536" cy="1721905"/>
          </a:xfrm>
          <a:prstGeom prst="rect">
            <a:avLst/>
          </a:prstGeom>
          <a:noFill/>
          <a:extLst>
            <a:ext uri="{909E8E84-426E-40DD-AFC4-6F175D3DCCD1}">
              <a14:hiddenFill xmlns:a14="http://schemas.microsoft.com/office/drawing/2010/main">
                <a:solidFill>
                  <a:srgbClr val="FFFFFF"/>
                </a:solidFill>
              </a14:hiddenFill>
            </a:ext>
          </a:extLst>
        </p:spPr>
      </p:pic>
      <p:sp>
        <p:nvSpPr>
          <p:cNvPr id="5" name="Oval Callout 4"/>
          <p:cNvSpPr/>
          <p:nvPr/>
        </p:nvSpPr>
        <p:spPr>
          <a:xfrm>
            <a:off x="528840" y="1268760"/>
            <a:ext cx="2675007" cy="1440160"/>
          </a:xfrm>
          <a:prstGeom prst="wedgeEllipseCallout">
            <a:avLst>
              <a:gd name="adj1" fmla="val 73495"/>
              <a:gd name="adj2" fmla="val 39996"/>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rgbClr val="00B050"/>
                </a:solidFill>
                <a:latin typeface="Arial Rounded MT Bold" pitchFamily="34" charset="0"/>
              </a:rPr>
              <a:t>Which is your favourite Revolting Rhyme?</a:t>
            </a:r>
            <a:endParaRPr lang="en-GB" sz="2000" dirty="0">
              <a:solidFill>
                <a:srgbClr val="00B050"/>
              </a:solidFill>
              <a:latin typeface="Arial Rounded MT Bold" pitchFamily="34" charset="0"/>
            </a:endParaRPr>
          </a:p>
        </p:txBody>
      </p:sp>
      <p:sp>
        <p:nvSpPr>
          <p:cNvPr id="18" name="Oval Callout 17"/>
          <p:cNvSpPr/>
          <p:nvPr/>
        </p:nvSpPr>
        <p:spPr>
          <a:xfrm>
            <a:off x="827584" y="3238558"/>
            <a:ext cx="2404863" cy="1440160"/>
          </a:xfrm>
          <a:prstGeom prst="wedgeEllipseCallout">
            <a:avLst>
              <a:gd name="adj1" fmla="val 71127"/>
              <a:gd name="adj2" fmla="val -82167"/>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rgbClr val="00B050"/>
                </a:solidFill>
                <a:latin typeface="Arial Rounded MT Bold" pitchFamily="34" charset="0"/>
              </a:rPr>
              <a:t>What do you like about it?</a:t>
            </a:r>
            <a:endParaRPr lang="en-GB" sz="2000" dirty="0">
              <a:solidFill>
                <a:srgbClr val="00B050"/>
              </a:solidFill>
              <a:latin typeface="Arial Rounded MT Bold" pitchFamily="34" charset="0"/>
            </a:endParaRPr>
          </a:p>
        </p:txBody>
      </p:sp>
      <p:sp>
        <p:nvSpPr>
          <p:cNvPr id="19" name="Oval Callout 18"/>
          <p:cNvSpPr/>
          <p:nvPr/>
        </p:nvSpPr>
        <p:spPr>
          <a:xfrm>
            <a:off x="5292080" y="924100"/>
            <a:ext cx="3015953" cy="1914677"/>
          </a:xfrm>
          <a:prstGeom prst="wedgeEllipseCallout">
            <a:avLst>
              <a:gd name="adj1" fmla="val -64211"/>
              <a:gd name="adj2" fmla="val 22786"/>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rgbClr val="00B050"/>
                </a:solidFill>
                <a:latin typeface="Arial Rounded MT Bold" pitchFamily="34" charset="0"/>
              </a:rPr>
              <a:t>Which parts are the same as in the original traditional story?</a:t>
            </a:r>
            <a:endParaRPr lang="en-GB" sz="2000" dirty="0">
              <a:solidFill>
                <a:srgbClr val="00B050"/>
              </a:solidFill>
              <a:latin typeface="Arial Rounded MT Bold" pitchFamily="34" charset="0"/>
            </a:endParaRPr>
          </a:p>
        </p:txBody>
      </p:sp>
      <p:sp>
        <p:nvSpPr>
          <p:cNvPr id="20" name="Oval Callout 19"/>
          <p:cNvSpPr/>
          <p:nvPr/>
        </p:nvSpPr>
        <p:spPr>
          <a:xfrm>
            <a:off x="6228184" y="3164358"/>
            <a:ext cx="2675007" cy="1440160"/>
          </a:xfrm>
          <a:prstGeom prst="wedgeEllipseCallout">
            <a:avLst>
              <a:gd name="adj1" fmla="val -96123"/>
              <a:gd name="adj2" fmla="val -78149"/>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rgbClr val="00B050"/>
                </a:solidFill>
                <a:latin typeface="Arial Rounded MT Bold" pitchFamily="34" charset="0"/>
              </a:rPr>
              <a:t>Which parts are different to the original story?</a:t>
            </a:r>
            <a:endParaRPr lang="en-GB" sz="2000" dirty="0">
              <a:solidFill>
                <a:srgbClr val="00B050"/>
              </a:solidFill>
              <a:latin typeface="Arial Rounded MT Bold" pitchFamily="34" charset="0"/>
            </a:endParaRPr>
          </a:p>
        </p:txBody>
      </p:sp>
      <p:sp>
        <p:nvSpPr>
          <p:cNvPr id="21" name="Oval Callout 20"/>
          <p:cNvSpPr/>
          <p:nvPr/>
        </p:nvSpPr>
        <p:spPr>
          <a:xfrm>
            <a:off x="4267167" y="4937800"/>
            <a:ext cx="4104456" cy="1680633"/>
          </a:xfrm>
          <a:prstGeom prst="wedgeEllipseCallout">
            <a:avLst>
              <a:gd name="adj1" fmla="val -78403"/>
              <a:gd name="adj2" fmla="val -625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rgbClr val="FF0000"/>
                </a:solidFill>
                <a:latin typeface="Arial Rounded MT Bold" pitchFamily="34" charset="0"/>
              </a:rPr>
              <a:t>Do you think that your favourite Revolting Rhyme has a happy ending? Why?</a:t>
            </a:r>
            <a:endParaRPr lang="en-GB" sz="2000" dirty="0">
              <a:solidFill>
                <a:srgbClr val="FF0000"/>
              </a:solidFill>
              <a:latin typeface="Arial Rounded MT Bold" pitchFamily="34" charset="0"/>
            </a:endParaRPr>
          </a:p>
        </p:txBody>
      </p:sp>
    </p:spTree>
    <p:extLst>
      <p:ext uri="{BB962C8B-B14F-4D97-AF65-F5344CB8AC3E}">
        <p14:creationId xmlns:p14="http://schemas.microsoft.com/office/powerpoint/2010/main" val="228202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animBg="1"/>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16632"/>
            <a:ext cx="6408712" cy="461665"/>
          </a:xfrm>
          <a:prstGeom prst="rect">
            <a:avLst/>
          </a:prstGeom>
          <a:noFill/>
        </p:spPr>
        <p:txBody>
          <a:bodyPr wrap="square" rtlCol="0">
            <a:spAutoFit/>
          </a:bodyPr>
          <a:lstStyle/>
          <a:p>
            <a:r>
              <a:rPr lang="en-GB" sz="2400" b="1" u="sng" dirty="0" smtClean="0">
                <a:latin typeface="Arial" pitchFamily="34" charset="0"/>
                <a:cs typeface="Arial" pitchFamily="34" charset="0"/>
              </a:rPr>
              <a:t>L.O. To read and discuss a narrative poem</a:t>
            </a:r>
            <a:endParaRPr lang="en-GB" sz="2400" b="1" u="sng" dirty="0">
              <a:latin typeface="Arial" pitchFamily="34" charset="0"/>
              <a:cs typeface="Arial" pitchFamily="34" charset="0"/>
            </a:endParaRPr>
          </a:p>
        </p:txBody>
      </p:sp>
      <p:sp>
        <p:nvSpPr>
          <p:cNvPr id="2" name="Rectangle 1"/>
          <p:cNvSpPr/>
          <p:nvPr/>
        </p:nvSpPr>
        <p:spPr>
          <a:xfrm>
            <a:off x="7812360" y="260648"/>
            <a:ext cx="1008112" cy="70788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000" b="1" dirty="0" smtClean="0">
                <a:ln>
                  <a:solidFill>
                    <a:srgbClr val="C00000"/>
                  </a:solidFill>
                </a:ln>
                <a:solidFill>
                  <a:srgbClr val="00B050"/>
                </a:solidFill>
                <a:latin typeface="Chiller" pitchFamily="82" charset="0"/>
              </a:rPr>
              <a:t>Revolting Rhymes</a:t>
            </a:r>
            <a:endParaRPr lang="en-US" sz="2000" b="1" dirty="0">
              <a:ln>
                <a:solidFill>
                  <a:srgbClr val="C00000"/>
                </a:solidFill>
              </a:ln>
              <a:solidFill>
                <a:srgbClr val="00B050"/>
              </a:solidFill>
              <a:latin typeface="Chiller" pitchFamily="82" charset="0"/>
            </a:endParaRPr>
          </a:p>
        </p:txBody>
      </p:sp>
      <p:pic>
        <p:nvPicPr>
          <p:cNvPr id="2050" name="Picture 2" descr="C:\Users\chanlon\AppData\Local\Microsoft\Windows\Temporary Internet Files\Content.IE5\3I4YBMU7\littleRed-300px.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7000" b="100000" l="0" r="91120">
                        <a14:foregroundMark x1="39768" y1="87000" x2="33591" y2="99000"/>
                        <a14:foregroundMark x1="76834" y1="89000" x2="88417" y2="83333"/>
                      </a14:backgroundRemoval>
                    </a14:imgEffect>
                  </a14:imgLayer>
                </a14:imgProps>
              </a:ext>
              <a:ext uri="{28A0092B-C50C-407E-A947-70E740481C1C}">
                <a14:useLocalDpi xmlns:a14="http://schemas.microsoft.com/office/drawing/2010/main" val="0"/>
              </a:ext>
            </a:extLst>
          </a:blip>
          <a:srcRect t="7633" r="8690"/>
          <a:stretch/>
        </p:blipFill>
        <p:spPr bwMode="auto">
          <a:xfrm>
            <a:off x="683568" y="260648"/>
            <a:ext cx="792088" cy="92809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46490" y="1124744"/>
            <a:ext cx="8745990" cy="3785652"/>
          </a:xfrm>
          <a:prstGeom prst="rect">
            <a:avLst/>
          </a:prstGeom>
          <a:noFill/>
        </p:spPr>
        <p:txBody>
          <a:bodyPr wrap="square" rtlCol="0">
            <a:spAutoFit/>
          </a:bodyPr>
          <a:lstStyle/>
          <a:p>
            <a:r>
              <a:rPr lang="en-GB" sz="2000" dirty="0" smtClean="0">
                <a:solidFill>
                  <a:srgbClr val="0000CC"/>
                </a:solidFill>
                <a:latin typeface="Arial" pitchFamily="34" charset="0"/>
                <a:cs typeface="Arial" pitchFamily="34" charset="0"/>
              </a:rPr>
              <a:t>Choose your favourite Revolting Rhyme and read through it carefully, then answer the following questions:</a:t>
            </a:r>
          </a:p>
          <a:p>
            <a:endParaRPr lang="en-GB" sz="2000" dirty="0">
              <a:solidFill>
                <a:srgbClr val="0000CC"/>
              </a:solidFill>
              <a:latin typeface="Arial" pitchFamily="34" charset="0"/>
              <a:cs typeface="Arial" pitchFamily="34" charset="0"/>
            </a:endParaRPr>
          </a:p>
          <a:p>
            <a:pPr marL="457200" indent="-457200">
              <a:buFont typeface="+mj-lt"/>
              <a:buAutoNum type="arabicPeriod"/>
            </a:pPr>
            <a:r>
              <a:rPr lang="en-GB" sz="2000" dirty="0" smtClean="0">
                <a:latin typeface="Arial" pitchFamily="34" charset="0"/>
                <a:cs typeface="Arial" pitchFamily="34" charset="0"/>
              </a:rPr>
              <a:t>Which characters are in the poem?</a:t>
            </a:r>
          </a:p>
          <a:p>
            <a:pPr marL="457200" indent="-457200">
              <a:buFont typeface="+mj-lt"/>
              <a:buAutoNum type="arabicPeriod"/>
            </a:pPr>
            <a:r>
              <a:rPr lang="en-GB" sz="2000" dirty="0" smtClean="0">
                <a:latin typeface="Arial" pitchFamily="34" charset="0"/>
                <a:cs typeface="Arial" pitchFamily="34" charset="0"/>
              </a:rPr>
              <a:t>Who do you think is the hero or heroine of the poem?</a:t>
            </a:r>
          </a:p>
          <a:p>
            <a:pPr marL="457200" indent="-457200">
              <a:buFont typeface="+mj-lt"/>
              <a:buAutoNum type="arabicPeriod"/>
            </a:pPr>
            <a:r>
              <a:rPr lang="en-GB" sz="2000" dirty="0" smtClean="0">
                <a:latin typeface="Arial" pitchFamily="34" charset="0"/>
                <a:cs typeface="Arial" pitchFamily="34" charset="0"/>
              </a:rPr>
              <a:t>Which things are the same in the poem as in the original story?</a:t>
            </a:r>
          </a:p>
          <a:p>
            <a:pPr marL="457200" indent="-457200">
              <a:buFont typeface="+mj-lt"/>
              <a:buAutoNum type="arabicPeriod"/>
            </a:pPr>
            <a:r>
              <a:rPr lang="en-GB" sz="2000" dirty="0" smtClean="0">
                <a:latin typeface="Arial" pitchFamily="34" charset="0"/>
                <a:cs typeface="Arial" pitchFamily="34" charset="0"/>
              </a:rPr>
              <a:t>Which things has Roald Dahl changed?</a:t>
            </a:r>
          </a:p>
          <a:p>
            <a:pPr marL="457200" indent="-457200">
              <a:buFont typeface="+mj-lt"/>
              <a:buAutoNum type="arabicPeriod"/>
            </a:pPr>
            <a:r>
              <a:rPr lang="en-GB" sz="2000" dirty="0" smtClean="0">
                <a:latin typeface="Arial" pitchFamily="34" charset="0"/>
                <a:cs typeface="Arial" pitchFamily="34" charset="0"/>
              </a:rPr>
              <a:t>Do you think the poem has a happy ending? Explain why.</a:t>
            </a:r>
          </a:p>
          <a:p>
            <a:pPr marL="457200" indent="-457200">
              <a:buFont typeface="+mj-lt"/>
              <a:buAutoNum type="arabicPeriod"/>
            </a:pPr>
            <a:r>
              <a:rPr lang="en-GB" sz="2000" dirty="0" smtClean="0">
                <a:latin typeface="Arial" pitchFamily="34" charset="0"/>
                <a:cs typeface="Arial" pitchFamily="34" charset="0"/>
              </a:rPr>
              <a:t>What do you think makes this a ‘</a:t>
            </a:r>
            <a:r>
              <a:rPr lang="en-GB" sz="2000" i="1" dirty="0" smtClean="0">
                <a:solidFill>
                  <a:srgbClr val="FF0000"/>
                </a:solidFill>
                <a:latin typeface="Arial" pitchFamily="34" charset="0"/>
                <a:cs typeface="Arial" pitchFamily="34" charset="0"/>
              </a:rPr>
              <a:t>Revolting</a:t>
            </a:r>
            <a:r>
              <a:rPr lang="en-GB" sz="2000" dirty="0" smtClean="0">
                <a:latin typeface="Arial" pitchFamily="34" charset="0"/>
                <a:cs typeface="Arial" pitchFamily="34" charset="0"/>
              </a:rPr>
              <a:t>’ Rhyme?</a:t>
            </a:r>
          </a:p>
          <a:p>
            <a:pPr marL="457200" indent="-457200">
              <a:buFont typeface="+mj-lt"/>
              <a:buAutoNum type="arabicPeriod"/>
            </a:pPr>
            <a:r>
              <a:rPr lang="en-GB" sz="2000" dirty="0" smtClean="0">
                <a:latin typeface="Arial" pitchFamily="34" charset="0"/>
                <a:cs typeface="Arial" pitchFamily="34" charset="0"/>
              </a:rPr>
              <a:t>Write down the five pairs of rhyming couplets that you like best in the poem.</a:t>
            </a:r>
          </a:p>
          <a:p>
            <a:pPr marL="457200" indent="-457200">
              <a:buFont typeface="+mj-lt"/>
              <a:buAutoNum type="arabicPeriod"/>
            </a:pPr>
            <a:r>
              <a:rPr lang="en-GB" sz="2000" dirty="0" smtClean="0">
                <a:latin typeface="Arial" pitchFamily="34" charset="0"/>
                <a:cs typeface="Arial" pitchFamily="34" charset="0"/>
              </a:rPr>
              <a:t>How many syllables are in each line of each rhyming couplet?</a:t>
            </a:r>
          </a:p>
        </p:txBody>
      </p:sp>
      <p:sp>
        <p:nvSpPr>
          <p:cNvPr id="3" name="Rounded Rectangle 2"/>
          <p:cNvSpPr/>
          <p:nvPr/>
        </p:nvSpPr>
        <p:spPr>
          <a:xfrm>
            <a:off x="215516" y="5013176"/>
            <a:ext cx="4303969" cy="1643642"/>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chemeClr val="tx1"/>
                </a:solidFill>
                <a:latin typeface="Arial Rounded MT Bold" pitchFamily="34" charset="0"/>
              </a:rPr>
              <a:t>Challenge 1</a:t>
            </a:r>
          </a:p>
          <a:p>
            <a:pPr algn="ctr"/>
            <a:r>
              <a:rPr lang="en-GB" sz="2000" dirty="0" smtClean="0">
                <a:solidFill>
                  <a:srgbClr val="FF0000"/>
                </a:solidFill>
                <a:latin typeface="Arial Rounded MT Bold" pitchFamily="34" charset="0"/>
              </a:rPr>
              <a:t>Can you write an alternative verse to fit into your Revolting Rhyme? Remember the rhyme and syllable patterns!</a:t>
            </a:r>
            <a:endParaRPr lang="en-GB" sz="2000" dirty="0">
              <a:solidFill>
                <a:srgbClr val="FF0000"/>
              </a:solidFill>
              <a:latin typeface="Arial Rounded MT Bold" pitchFamily="34" charset="0"/>
            </a:endParaRPr>
          </a:p>
        </p:txBody>
      </p:sp>
      <p:sp>
        <p:nvSpPr>
          <p:cNvPr id="14" name="Rounded Rectangle 13"/>
          <p:cNvSpPr/>
          <p:nvPr/>
        </p:nvSpPr>
        <p:spPr>
          <a:xfrm>
            <a:off x="4680012" y="5013176"/>
            <a:ext cx="4303969" cy="1499626"/>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smtClean="0">
                <a:solidFill>
                  <a:schemeClr val="tx1"/>
                </a:solidFill>
                <a:latin typeface="Arial Rounded MT Bold" pitchFamily="34" charset="0"/>
              </a:rPr>
              <a:t>Challenge 2</a:t>
            </a:r>
          </a:p>
          <a:p>
            <a:pPr algn="ctr"/>
            <a:r>
              <a:rPr lang="en-GB" sz="2000" dirty="0" smtClean="0">
                <a:solidFill>
                  <a:srgbClr val="FF0000"/>
                </a:solidFill>
                <a:latin typeface="Arial Rounded MT Bold" pitchFamily="34" charset="0"/>
              </a:rPr>
              <a:t>Write a recount of the events in the Revolting Rhyme from one of the character’s point of view.</a:t>
            </a:r>
            <a:endParaRPr lang="en-GB" sz="2000" dirty="0">
              <a:solidFill>
                <a:srgbClr val="FF0000"/>
              </a:solidFill>
              <a:latin typeface="Arial Rounded MT Bold" pitchFamily="34" charset="0"/>
            </a:endParaRPr>
          </a:p>
        </p:txBody>
      </p:sp>
      <p:pic>
        <p:nvPicPr>
          <p:cNvPr id="15" name="Picture 3" descr="C:\Users\chanlon\AppData\Local\Microsoft\Windows\Temporary Internet Files\Content.IE5\MWAX16MX\Three-wolves-300px.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1392" t="5294" r="35823"/>
          <a:stretch/>
        </p:blipFill>
        <p:spPr bwMode="auto">
          <a:xfrm flipH="1">
            <a:off x="7751462" y="1556792"/>
            <a:ext cx="1285034" cy="204166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0" y="0"/>
            <a:ext cx="827584" cy="369332"/>
          </a:xfrm>
          <a:prstGeom prst="rect">
            <a:avLst/>
          </a:prstGeom>
          <a:noFill/>
        </p:spPr>
        <p:txBody>
          <a:bodyPr wrap="square" rtlCol="0">
            <a:spAutoFit/>
          </a:bodyPr>
          <a:lstStyle/>
          <a:p>
            <a:r>
              <a:rPr lang="en-GB" dirty="0" smtClean="0"/>
              <a:t>Task 1</a:t>
            </a:r>
            <a:endParaRPr lang="en-GB" dirty="0"/>
          </a:p>
        </p:txBody>
      </p:sp>
    </p:spTree>
    <p:extLst>
      <p:ext uri="{BB962C8B-B14F-4D97-AF65-F5344CB8AC3E}">
        <p14:creationId xmlns:p14="http://schemas.microsoft.com/office/powerpoint/2010/main" val="31184170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16632"/>
            <a:ext cx="6408712" cy="461665"/>
          </a:xfrm>
          <a:prstGeom prst="rect">
            <a:avLst/>
          </a:prstGeom>
          <a:noFill/>
        </p:spPr>
        <p:txBody>
          <a:bodyPr wrap="square" rtlCol="0">
            <a:spAutoFit/>
          </a:bodyPr>
          <a:lstStyle/>
          <a:p>
            <a:r>
              <a:rPr lang="en-GB" sz="2400" b="1" u="sng" dirty="0" smtClean="0">
                <a:latin typeface="Arial" pitchFamily="34" charset="0"/>
                <a:cs typeface="Arial" pitchFamily="34" charset="0"/>
              </a:rPr>
              <a:t>L.O. To read and discuss a narrative poem</a:t>
            </a:r>
            <a:endParaRPr lang="en-GB" sz="2400" b="1" u="sng" dirty="0">
              <a:latin typeface="Arial" pitchFamily="34" charset="0"/>
              <a:cs typeface="Arial" pitchFamily="34" charset="0"/>
            </a:endParaRPr>
          </a:p>
        </p:txBody>
      </p:sp>
      <p:sp>
        <p:nvSpPr>
          <p:cNvPr id="2" name="Rectangle 1"/>
          <p:cNvSpPr/>
          <p:nvPr/>
        </p:nvSpPr>
        <p:spPr>
          <a:xfrm>
            <a:off x="7740352" y="188640"/>
            <a:ext cx="1008112" cy="70788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000" b="1" dirty="0" smtClean="0">
                <a:ln>
                  <a:solidFill>
                    <a:srgbClr val="C00000"/>
                  </a:solidFill>
                </a:ln>
                <a:solidFill>
                  <a:srgbClr val="00B050"/>
                </a:solidFill>
                <a:latin typeface="Chiller" pitchFamily="82" charset="0"/>
              </a:rPr>
              <a:t>Revolting Rhymes</a:t>
            </a:r>
            <a:endParaRPr lang="en-US" sz="2000" b="1" dirty="0">
              <a:ln>
                <a:solidFill>
                  <a:srgbClr val="C00000"/>
                </a:solidFill>
              </a:ln>
              <a:solidFill>
                <a:srgbClr val="00B050"/>
              </a:solidFill>
              <a:latin typeface="Chiller" pitchFamily="82" charset="0"/>
            </a:endParaRPr>
          </a:p>
        </p:txBody>
      </p:sp>
      <p:pic>
        <p:nvPicPr>
          <p:cNvPr id="2050" name="Picture 2" descr="C:\Users\chanlon\AppData\Local\Microsoft\Windows\Temporary Internet Files\Content.IE5\3I4YBMU7\littleRed-300px.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7000" b="100000" l="0" r="91120">
                        <a14:foregroundMark x1="39768" y1="87000" x2="33591" y2="99000"/>
                        <a14:foregroundMark x1="76834" y1="89000" x2="88417" y2="83333"/>
                      </a14:backgroundRemoval>
                    </a14:imgEffect>
                  </a14:imgLayer>
                </a14:imgProps>
              </a:ext>
              <a:ext uri="{28A0092B-C50C-407E-A947-70E740481C1C}">
                <a14:useLocalDpi xmlns:a14="http://schemas.microsoft.com/office/drawing/2010/main" val="0"/>
              </a:ext>
            </a:extLst>
          </a:blip>
          <a:srcRect t="7633" r="8690"/>
          <a:stretch/>
        </p:blipFill>
        <p:spPr bwMode="auto">
          <a:xfrm>
            <a:off x="2915816" y="2172125"/>
            <a:ext cx="3240360" cy="379674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51520" y="980728"/>
            <a:ext cx="8457958" cy="707886"/>
          </a:xfrm>
          <a:prstGeom prst="rect">
            <a:avLst/>
          </a:prstGeom>
          <a:noFill/>
        </p:spPr>
        <p:txBody>
          <a:bodyPr wrap="square" rtlCol="0">
            <a:spAutoFit/>
          </a:bodyPr>
          <a:lstStyle/>
          <a:p>
            <a:pPr algn="ctr"/>
            <a:r>
              <a:rPr lang="en-GB" sz="2000" dirty="0" smtClean="0">
                <a:solidFill>
                  <a:srgbClr val="0000CC"/>
                </a:solidFill>
                <a:latin typeface="Arial" pitchFamily="34" charset="0"/>
                <a:cs typeface="Arial" pitchFamily="34" charset="0"/>
              </a:rPr>
              <a:t>Have fun with making some similes for a character in one of the Revolting Rhymes.</a:t>
            </a:r>
          </a:p>
        </p:txBody>
      </p:sp>
      <p:pic>
        <p:nvPicPr>
          <p:cNvPr id="9" name="Picture 2" descr="C:\Users\chanlon\AppData\Local\Microsoft\Windows\Temporary Internet Files\Content.IE5\3I4YBMU7\littleRed-300px.pn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7000" b="100000" l="0" r="91120">
                        <a14:foregroundMark x1="39768" y1="87000" x2="33591" y2="99000"/>
                        <a14:foregroundMark x1="76834" y1="89000" x2="88417" y2="83333"/>
                      </a14:backgroundRemoval>
                    </a14:imgEffect>
                  </a14:imgLayer>
                </a14:imgProps>
              </a:ext>
              <a:ext uri="{28A0092B-C50C-407E-A947-70E740481C1C}">
                <a14:useLocalDpi xmlns:a14="http://schemas.microsoft.com/office/drawing/2010/main" val="0"/>
              </a:ext>
            </a:extLst>
          </a:blip>
          <a:srcRect t="7633" r="8690"/>
          <a:stretch/>
        </p:blipFill>
        <p:spPr bwMode="auto">
          <a:xfrm>
            <a:off x="683568" y="188640"/>
            <a:ext cx="720080" cy="84372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012160" y="1916832"/>
            <a:ext cx="2880320" cy="1015663"/>
          </a:xfrm>
          <a:prstGeom prst="rect">
            <a:avLst/>
          </a:prstGeom>
          <a:noFill/>
          <a:ln>
            <a:solidFill>
              <a:srgbClr val="C00000"/>
            </a:solidFill>
          </a:ln>
        </p:spPr>
        <p:txBody>
          <a:bodyPr wrap="square" rtlCol="0">
            <a:spAutoFit/>
          </a:bodyPr>
          <a:lstStyle/>
          <a:p>
            <a:r>
              <a:rPr lang="en-GB" sz="2000" dirty="0" smtClean="0">
                <a:latin typeface="Arial Black" pitchFamily="34" charset="0"/>
              </a:rPr>
              <a:t>As </a:t>
            </a:r>
            <a:r>
              <a:rPr lang="en-GB" sz="2000" dirty="0" smtClean="0">
                <a:solidFill>
                  <a:srgbClr val="FF0000"/>
                </a:solidFill>
                <a:latin typeface="Arial Black" pitchFamily="34" charset="0"/>
              </a:rPr>
              <a:t>brave</a:t>
            </a:r>
            <a:r>
              <a:rPr lang="en-GB" sz="2000" dirty="0" smtClean="0">
                <a:latin typeface="Arial Black" pitchFamily="34" charset="0"/>
              </a:rPr>
              <a:t> as...</a:t>
            </a:r>
          </a:p>
          <a:p>
            <a:endParaRPr lang="en-GB" sz="2000" dirty="0" smtClean="0">
              <a:latin typeface="Arial Black" pitchFamily="34" charset="0"/>
            </a:endParaRPr>
          </a:p>
          <a:p>
            <a:endParaRPr lang="en-GB" sz="2000" dirty="0">
              <a:latin typeface="Arial Black" pitchFamily="34" charset="0"/>
            </a:endParaRPr>
          </a:p>
        </p:txBody>
      </p:sp>
      <p:cxnSp>
        <p:nvCxnSpPr>
          <p:cNvPr id="17" name="Straight Connector 16"/>
          <p:cNvCxnSpPr>
            <a:stCxn id="13" idx="1"/>
          </p:cNvCxnSpPr>
          <p:nvPr/>
        </p:nvCxnSpPr>
        <p:spPr>
          <a:xfrm flipH="1">
            <a:off x="5724128" y="2424664"/>
            <a:ext cx="288032" cy="6823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868144" y="5589240"/>
            <a:ext cx="2880320" cy="1015663"/>
          </a:xfrm>
          <a:prstGeom prst="rect">
            <a:avLst/>
          </a:prstGeom>
          <a:noFill/>
          <a:ln>
            <a:solidFill>
              <a:srgbClr val="C00000"/>
            </a:solidFill>
          </a:ln>
        </p:spPr>
        <p:txBody>
          <a:bodyPr wrap="square" rtlCol="0">
            <a:spAutoFit/>
          </a:bodyPr>
          <a:lstStyle/>
          <a:p>
            <a:r>
              <a:rPr lang="en-GB" sz="2000" dirty="0" smtClean="0">
                <a:latin typeface="Arial Black" pitchFamily="34" charset="0"/>
              </a:rPr>
              <a:t>As </a:t>
            </a:r>
            <a:r>
              <a:rPr lang="en-GB" sz="2000" dirty="0" smtClean="0">
                <a:solidFill>
                  <a:srgbClr val="FF0000"/>
                </a:solidFill>
                <a:latin typeface="Arial Black" pitchFamily="34" charset="0"/>
              </a:rPr>
              <a:t>cunning</a:t>
            </a:r>
            <a:r>
              <a:rPr lang="en-GB" sz="2000" dirty="0" smtClean="0">
                <a:latin typeface="Arial Black" pitchFamily="34" charset="0"/>
              </a:rPr>
              <a:t> as...</a:t>
            </a:r>
          </a:p>
          <a:p>
            <a:endParaRPr lang="en-GB" sz="2000" dirty="0" smtClean="0">
              <a:latin typeface="Arial Black" pitchFamily="34" charset="0"/>
            </a:endParaRPr>
          </a:p>
          <a:p>
            <a:endParaRPr lang="en-GB" sz="2000" dirty="0">
              <a:latin typeface="Arial Black" pitchFamily="34" charset="0"/>
            </a:endParaRPr>
          </a:p>
        </p:txBody>
      </p:sp>
      <p:cxnSp>
        <p:nvCxnSpPr>
          <p:cNvPr id="19" name="Straight Connector 18"/>
          <p:cNvCxnSpPr/>
          <p:nvPr/>
        </p:nvCxnSpPr>
        <p:spPr>
          <a:xfrm flipH="1" flipV="1">
            <a:off x="6084168" y="5013176"/>
            <a:ext cx="360040" cy="57984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372200" y="3573016"/>
            <a:ext cx="2520280" cy="1015663"/>
          </a:xfrm>
          <a:prstGeom prst="rect">
            <a:avLst/>
          </a:prstGeom>
          <a:noFill/>
          <a:ln>
            <a:solidFill>
              <a:srgbClr val="C00000"/>
            </a:solidFill>
          </a:ln>
        </p:spPr>
        <p:txBody>
          <a:bodyPr wrap="square" rtlCol="0">
            <a:spAutoFit/>
          </a:bodyPr>
          <a:lstStyle/>
          <a:p>
            <a:r>
              <a:rPr lang="en-GB" sz="2000" dirty="0" smtClean="0">
                <a:latin typeface="Arial Black" pitchFamily="34" charset="0"/>
              </a:rPr>
              <a:t>As </a:t>
            </a:r>
            <a:r>
              <a:rPr lang="en-GB" sz="2000" dirty="0" smtClean="0">
                <a:solidFill>
                  <a:srgbClr val="FF0000"/>
                </a:solidFill>
                <a:latin typeface="Arial Black" pitchFamily="34" charset="0"/>
              </a:rPr>
              <a:t>ruthless</a:t>
            </a:r>
            <a:r>
              <a:rPr lang="en-GB" sz="2000" dirty="0" smtClean="0">
                <a:latin typeface="Arial Black" pitchFamily="34" charset="0"/>
              </a:rPr>
              <a:t> as...</a:t>
            </a:r>
          </a:p>
          <a:p>
            <a:endParaRPr lang="en-GB" sz="2000" dirty="0" smtClean="0">
              <a:latin typeface="Arial Black" pitchFamily="34" charset="0"/>
            </a:endParaRPr>
          </a:p>
          <a:p>
            <a:endParaRPr lang="en-GB" sz="2000" dirty="0">
              <a:latin typeface="Arial Black" pitchFamily="34" charset="0"/>
            </a:endParaRPr>
          </a:p>
        </p:txBody>
      </p:sp>
      <p:cxnSp>
        <p:nvCxnSpPr>
          <p:cNvPr id="22" name="Straight Connector 21"/>
          <p:cNvCxnSpPr>
            <a:stCxn id="21" idx="1"/>
          </p:cNvCxnSpPr>
          <p:nvPr/>
        </p:nvCxnSpPr>
        <p:spPr>
          <a:xfrm flipH="1" flipV="1">
            <a:off x="6084168" y="3861048"/>
            <a:ext cx="288032" cy="2198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83568" y="1484784"/>
            <a:ext cx="2880320" cy="1015663"/>
          </a:xfrm>
          <a:prstGeom prst="rect">
            <a:avLst/>
          </a:prstGeom>
          <a:noFill/>
          <a:ln>
            <a:solidFill>
              <a:srgbClr val="C00000"/>
            </a:solidFill>
          </a:ln>
        </p:spPr>
        <p:txBody>
          <a:bodyPr wrap="square" rtlCol="0">
            <a:spAutoFit/>
          </a:bodyPr>
          <a:lstStyle/>
          <a:p>
            <a:r>
              <a:rPr lang="en-GB" sz="2000" dirty="0" smtClean="0">
                <a:latin typeface="Arial Black" pitchFamily="34" charset="0"/>
              </a:rPr>
              <a:t>Nerves like...</a:t>
            </a:r>
          </a:p>
          <a:p>
            <a:endParaRPr lang="en-GB" sz="2000" dirty="0" smtClean="0">
              <a:latin typeface="Arial Black" pitchFamily="34" charset="0"/>
            </a:endParaRPr>
          </a:p>
          <a:p>
            <a:endParaRPr lang="en-GB" sz="2000" dirty="0">
              <a:latin typeface="Arial Black" pitchFamily="34" charset="0"/>
            </a:endParaRPr>
          </a:p>
        </p:txBody>
      </p:sp>
      <p:cxnSp>
        <p:nvCxnSpPr>
          <p:cNvPr id="25" name="Straight Connector 24"/>
          <p:cNvCxnSpPr/>
          <p:nvPr/>
        </p:nvCxnSpPr>
        <p:spPr>
          <a:xfrm flipH="1" flipV="1">
            <a:off x="3563888" y="1985064"/>
            <a:ext cx="792088" cy="43582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51520" y="2780928"/>
            <a:ext cx="2520280" cy="1015663"/>
          </a:xfrm>
          <a:prstGeom prst="rect">
            <a:avLst/>
          </a:prstGeom>
          <a:noFill/>
          <a:ln>
            <a:solidFill>
              <a:srgbClr val="C00000"/>
            </a:solidFill>
          </a:ln>
        </p:spPr>
        <p:txBody>
          <a:bodyPr wrap="square" rtlCol="0">
            <a:spAutoFit/>
          </a:bodyPr>
          <a:lstStyle/>
          <a:p>
            <a:r>
              <a:rPr lang="en-GB" sz="2000" dirty="0" smtClean="0">
                <a:latin typeface="Arial Black" pitchFamily="34" charset="0"/>
              </a:rPr>
              <a:t>A mind like...</a:t>
            </a:r>
          </a:p>
          <a:p>
            <a:endParaRPr lang="en-GB" sz="2000" dirty="0" smtClean="0">
              <a:latin typeface="Arial Black" pitchFamily="34" charset="0"/>
            </a:endParaRPr>
          </a:p>
          <a:p>
            <a:endParaRPr lang="en-GB" sz="2000" dirty="0">
              <a:latin typeface="Arial Black" pitchFamily="34" charset="0"/>
            </a:endParaRPr>
          </a:p>
        </p:txBody>
      </p:sp>
      <p:cxnSp>
        <p:nvCxnSpPr>
          <p:cNvPr id="28" name="Straight Connector 27"/>
          <p:cNvCxnSpPr/>
          <p:nvPr/>
        </p:nvCxnSpPr>
        <p:spPr>
          <a:xfrm flipH="1">
            <a:off x="2771800" y="2924944"/>
            <a:ext cx="1224136" cy="7200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79512" y="4221088"/>
            <a:ext cx="2592288" cy="1015663"/>
          </a:xfrm>
          <a:prstGeom prst="rect">
            <a:avLst/>
          </a:prstGeom>
          <a:noFill/>
          <a:ln>
            <a:solidFill>
              <a:srgbClr val="C00000"/>
            </a:solidFill>
          </a:ln>
        </p:spPr>
        <p:txBody>
          <a:bodyPr wrap="square" rtlCol="0">
            <a:spAutoFit/>
          </a:bodyPr>
          <a:lstStyle/>
          <a:p>
            <a:r>
              <a:rPr lang="en-GB" sz="2000" dirty="0" smtClean="0">
                <a:latin typeface="Arial Black" pitchFamily="34" charset="0"/>
              </a:rPr>
              <a:t>Fights like...</a:t>
            </a:r>
          </a:p>
          <a:p>
            <a:endParaRPr lang="en-GB" sz="2000" dirty="0" smtClean="0">
              <a:latin typeface="Arial Black" pitchFamily="34" charset="0"/>
            </a:endParaRPr>
          </a:p>
          <a:p>
            <a:endParaRPr lang="en-GB" sz="2000" dirty="0">
              <a:latin typeface="Arial Black" pitchFamily="34" charset="0"/>
            </a:endParaRPr>
          </a:p>
        </p:txBody>
      </p:sp>
      <p:cxnSp>
        <p:nvCxnSpPr>
          <p:cNvPr id="32" name="Straight Connector 31"/>
          <p:cNvCxnSpPr/>
          <p:nvPr/>
        </p:nvCxnSpPr>
        <p:spPr>
          <a:xfrm flipH="1">
            <a:off x="2771800" y="4293096"/>
            <a:ext cx="1944216" cy="50028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067944" y="5661248"/>
            <a:ext cx="1728192" cy="923330"/>
          </a:xfrm>
          <a:prstGeom prst="rect">
            <a:avLst/>
          </a:prstGeom>
          <a:noFill/>
        </p:spPr>
        <p:txBody>
          <a:bodyPr wrap="square" rtlCol="0">
            <a:spAutoFit/>
          </a:bodyPr>
          <a:lstStyle/>
          <a:p>
            <a:pPr algn="ctr"/>
            <a:r>
              <a:rPr lang="en-GB" b="1" dirty="0" smtClean="0">
                <a:solidFill>
                  <a:srgbClr val="FF0000"/>
                </a:solidFill>
                <a:latin typeface="Lucida Calligraphy" pitchFamily="66" charset="0"/>
              </a:rPr>
              <a:t>Little Red Riding Hood</a:t>
            </a:r>
            <a:endParaRPr lang="en-GB" b="1" dirty="0">
              <a:solidFill>
                <a:srgbClr val="FF0000"/>
              </a:solidFill>
              <a:latin typeface="Lucida Calligraphy" pitchFamily="66" charset="0"/>
            </a:endParaRPr>
          </a:p>
        </p:txBody>
      </p:sp>
      <p:sp>
        <p:nvSpPr>
          <p:cNvPr id="39" name="Rounded Rectangle 38"/>
          <p:cNvSpPr/>
          <p:nvPr/>
        </p:nvSpPr>
        <p:spPr>
          <a:xfrm>
            <a:off x="251520" y="5517232"/>
            <a:ext cx="3528392" cy="1152128"/>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latin typeface="Arial Rounded MT Bold" pitchFamily="34" charset="0"/>
              </a:rPr>
              <a:t>Challenge!</a:t>
            </a:r>
          </a:p>
          <a:p>
            <a:pPr algn="ctr"/>
            <a:r>
              <a:rPr lang="en-GB" dirty="0" smtClean="0">
                <a:solidFill>
                  <a:srgbClr val="FF0000"/>
                </a:solidFill>
                <a:latin typeface="Arial Rounded MT Bold" pitchFamily="34" charset="0"/>
              </a:rPr>
              <a:t>Write an </a:t>
            </a:r>
            <a:r>
              <a:rPr lang="en-GB" b="1" dirty="0" smtClean="0">
                <a:solidFill>
                  <a:srgbClr val="00B050"/>
                </a:solidFill>
                <a:latin typeface="Arial Rounded MT Bold" pitchFamily="34" charset="0"/>
              </a:rPr>
              <a:t>acrostic poem </a:t>
            </a:r>
            <a:r>
              <a:rPr lang="en-GB" dirty="0" smtClean="0">
                <a:solidFill>
                  <a:srgbClr val="FF0000"/>
                </a:solidFill>
                <a:latin typeface="Arial Rounded MT Bold" pitchFamily="34" charset="0"/>
              </a:rPr>
              <a:t>from the words </a:t>
            </a:r>
            <a:r>
              <a:rPr lang="en-GB" b="1" dirty="0" smtClean="0">
                <a:solidFill>
                  <a:srgbClr val="00B050"/>
                </a:solidFill>
                <a:latin typeface="Arial Rounded MT Bold" pitchFamily="34" charset="0"/>
              </a:rPr>
              <a:t>Revolting Rhymes</a:t>
            </a:r>
            <a:r>
              <a:rPr lang="en-GB" dirty="0" smtClean="0">
                <a:solidFill>
                  <a:srgbClr val="FF0000"/>
                </a:solidFill>
                <a:latin typeface="Arial Rounded MT Bold" pitchFamily="34" charset="0"/>
              </a:rPr>
              <a:t>.</a:t>
            </a:r>
            <a:endParaRPr lang="en-GB" dirty="0">
              <a:solidFill>
                <a:srgbClr val="FF0000"/>
              </a:solidFill>
              <a:latin typeface="Arial Rounded MT Bold" pitchFamily="34" charset="0"/>
            </a:endParaRPr>
          </a:p>
        </p:txBody>
      </p:sp>
      <p:sp>
        <p:nvSpPr>
          <p:cNvPr id="40" name="TextBox 39"/>
          <p:cNvSpPr txBox="1"/>
          <p:nvPr/>
        </p:nvSpPr>
        <p:spPr>
          <a:xfrm>
            <a:off x="0" y="0"/>
            <a:ext cx="827584" cy="369332"/>
          </a:xfrm>
          <a:prstGeom prst="rect">
            <a:avLst/>
          </a:prstGeom>
          <a:noFill/>
        </p:spPr>
        <p:txBody>
          <a:bodyPr wrap="square" rtlCol="0">
            <a:spAutoFit/>
          </a:bodyPr>
          <a:lstStyle/>
          <a:p>
            <a:r>
              <a:rPr lang="en-GB" dirty="0" smtClean="0"/>
              <a:t>Task 2</a:t>
            </a:r>
            <a:endParaRPr lang="en-GB" dirty="0"/>
          </a:p>
        </p:txBody>
      </p:sp>
    </p:spTree>
    <p:extLst>
      <p:ext uri="{BB962C8B-B14F-4D97-AF65-F5344CB8AC3E}">
        <p14:creationId xmlns:p14="http://schemas.microsoft.com/office/powerpoint/2010/main" val="31184170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16632"/>
            <a:ext cx="6408712" cy="461665"/>
          </a:xfrm>
          <a:prstGeom prst="rect">
            <a:avLst/>
          </a:prstGeom>
          <a:noFill/>
        </p:spPr>
        <p:txBody>
          <a:bodyPr wrap="square" rtlCol="0">
            <a:spAutoFit/>
          </a:bodyPr>
          <a:lstStyle/>
          <a:p>
            <a:r>
              <a:rPr lang="en-GB" sz="2400" b="1" u="sng" dirty="0" smtClean="0">
                <a:latin typeface="Arial" pitchFamily="34" charset="0"/>
                <a:cs typeface="Arial" pitchFamily="34" charset="0"/>
              </a:rPr>
              <a:t>L.O. To read and discuss a narrative poem</a:t>
            </a:r>
            <a:endParaRPr lang="en-GB" sz="2400" b="1" u="sng" dirty="0">
              <a:latin typeface="Arial" pitchFamily="34" charset="0"/>
              <a:cs typeface="Arial" pitchFamily="34" charset="0"/>
            </a:endParaRPr>
          </a:p>
        </p:txBody>
      </p:sp>
      <p:sp>
        <p:nvSpPr>
          <p:cNvPr id="2" name="Rectangle 1"/>
          <p:cNvSpPr/>
          <p:nvPr/>
        </p:nvSpPr>
        <p:spPr>
          <a:xfrm>
            <a:off x="7740352" y="188640"/>
            <a:ext cx="1008112" cy="70788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000" b="1" dirty="0" smtClean="0">
                <a:ln>
                  <a:solidFill>
                    <a:srgbClr val="C00000"/>
                  </a:solidFill>
                </a:ln>
                <a:solidFill>
                  <a:srgbClr val="00B050"/>
                </a:solidFill>
                <a:latin typeface="Chiller" pitchFamily="82" charset="0"/>
              </a:rPr>
              <a:t>Revolting Rhymes</a:t>
            </a:r>
            <a:endParaRPr lang="en-US" sz="2000" b="1" dirty="0">
              <a:ln>
                <a:solidFill>
                  <a:srgbClr val="C00000"/>
                </a:solidFill>
              </a:ln>
              <a:solidFill>
                <a:srgbClr val="00B050"/>
              </a:solidFill>
              <a:latin typeface="Chiller" pitchFamily="82" charset="0"/>
            </a:endParaRPr>
          </a:p>
        </p:txBody>
      </p:sp>
      <p:sp>
        <p:nvSpPr>
          <p:cNvPr id="12" name="TextBox 11"/>
          <p:cNvSpPr txBox="1"/>
          <p:nvPr/>
        </p:nvSpPr>
        <p:spPr>
          <a:xfrm>
            <a:off x="179512" y="1124744"/>
            <a:ext cx="8457958" cy="1938992"/>
          </a:xfrm>
          <a:prstGeom prst="rect">
            <a:avLst/>
          </a:prstGeom>
          <a:noFill/>
        </p:spPr>
        <p:txBody>
          <a:bodyPr wrap="square" rtlCol="0">
            <a:spAutoFit/>
          </a:bodyPr>
          <a:lstStyle/>
          <a:p>
            <a:r>
              <a:rPr lang="en-GB" sz="2400" dirty="0" smtClean="0">
                <a:solidFill>
                  <a:srgbClr val="0000CC"/>
                </a:solidFill>
                <a:latin typeface="Arial" pitchFamily="34" charset="0"/>
                <a:cs typeface="Arial" pitchFamily="34" charset="0"/>
              </a:rPr>
              <a:t>Alliteration is often used in poetry, but also in newspaper headlines.</a:t>
            </a:r>
          </a:p>
          <a:p>
            <a:endParaRPr lang="en-GB" sz="2400" dirty="0" smtClean="0">
              <a:solidFill>
                <a:srgbClr val="0000CC"/>
              </a:solidFill>
              <a:latin typeface="Arial" pitchFamily="34" charset="0"/>
              <a:cs typeface="Arial" pitchFamily="34" charset="0"/>
            </a:endParaRPr>
          </a:p>
          <a:p>
            <a:r>
              <a:rPr lang="en-GB" sz="2400" dirty="0" smtClean="0">
                <a:solidFill>
                  <a:srgbClr val="0000CC"/>
                </a:solidFill>
                <a:latin typeface="Arial" pitchFamily="34" charset="0"/>
                <a:cs typeface="Arial" pitchFamily="34" charset="0"/>
              </a:rPr>
              <a:t>Try writing some alliterative newspaper headlines, based on Revolting Rhymes.</a:t>
            </a:r>
          </a:p>
        </p:txBody>
      </p:sp>
      <p:pic>
        <p:nvPicPr>
          <p:cNvPr id="9" name="Picture 2" descr="C:\Users\chanlon\AppData\Local\Microsoft\Windows\Temporary Internet Files\Content.IE5\3I4YBMU7\littleRed-300px.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7000" b="100000" l="0" r="91120">
                        <a14:foregroundMark x1="39768" y1="87000" x2="33591" y2="99000"/>
                        <a14:foregroundMark x1="76834" y1="89000" x2="88417" y2="83333"/>
                      </a14:backgroundRemoval>
                    </a14:imgEffect>
                  </a14:imgLayer>
                </a14:imgProps>
              </a:ext>
              <a:ext uri="{28A0092B-C50C-407E-A947-70E740481C1C}">
                <a14:useLocalDpi xmlns:a14="http://schemas.microsoft.com/office/drawing/2010/main" val="0"/>
              </a:ext>
            </a:extLst>
          </a:blip>
          <a:srcRect t="7633" r="8690"/>
          <a:stretch/>
        </p:blipFill>
        <p:spPr bwMode="auto">
          <a:xfrm>
            <a:off x="683568" y="188640"/>
            <a:ext cx="720080" cy="843722"/>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0" y="0"/>
            <a:ext cx="827584" cy="369332"/>
          </a:xfrm>
          <a:prstGeom prst="rect">
            <a:avLst/>
          </a:prstGeom>
          <a:noFill/>
        </p:spPr>
        <p:txBody>
          <a:bodyPr wrap="square" rtlCol="0">
            <a:spAutoFit/>
          </a:bodyPr>
          <a:lstStyle/>
          <a:p>
            <a:r>
              <a:rPr lang="en-GB" dirty="0" smtClean="0"/>
              <a:t>Task 3</a:t>
            </a:r>
            <a:endParaRPr lang="en-GB" dirty="0"/>
          </a:p>
        </p:txBody>
      </p:sp>
      <p:sp>
        <p:nvSpPr>
          <p:cNvPr id="23" name="Rounded Rectangle 22"/>
          <p:cNvSpPr/>
          <p:nvPr/>
        </p:nvSpPr>
        <p:spPr>
          <a:xfrm>
            <a:off x="179512" y="3356992"/>
            <a:ext cx="4680520" cy="2952328"/>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Rounded MT Bold" pitchFamily="34" charset="0"/>
              </a:rPr>
              <a:t>Tips!</a:t>
            </a:r>
          </a:p>
          <a:p>
            <a:pPr algn="ctr">
              <a:buFont typeface="Arial" pitchFamily="34" charset="0"/>
              <a:buChar char="•"/>
            </a:pPr>
            <a:r>
              <a:rPr lang="en-GB" sz="2000" dirty="0" smtClean="0">
                <a:solidFill>
                  <a:schemeClr val="tx1"/>
                </a:solidFill>
                <a:latin typeface="Arial Rounded MT Bold" pitchFamily="34" charset="0"/>
              </a:rPr>
              <a:t>Start by choosing a </a:t>
            </a:r>
            <a:r>
              <a:rPr lang="en-GB" sz="2000" dirty="0" smtClean="0">
                <a:solidFill>
                  <a:srgbClr val="0000CC"/>
                </a:solidFill>
                <a:latin typeface="Arial Rounded MT Bold" pitchFamily="34" charset="0"/>
              </a:rPr>
              <a:t>character</a:t>
            </a:r>
            <a:r>
              <a:rPr lang="en-GB" sz="2000" dirty="0" smtClean="0">
                <a:solidFill>
                  <a:schemeClr val="tx1"/>
                </a:solidFill>
                <a:latin typeface="Arial Rounded MT Bold" pitchFamily="34" charset="0"/>
              </a:rPr>
              <a:t>.</a:t>
            </a:r>
          </a:p>
          <a:p>
            <a:pPr algn="ctr">
              <a:buFont typeface="Arial" pitchFamily="34" charset="0"/>
              <a:buChar char="•"/>
            </a:pPr>
            <a:r>
              <a:rPr lang="en-GB" sz="2000" dirty="0" smtClean="0">
                <a:solidFill>
                  <a:schemeClr val="tx1"/>
                </a:solidFill>
                <a:latin typeface="Arial Rounded MT Bold" pitchFamily="34" charset="0"/>
              </a:rPr>
              <a:t>Now think of words that begin with the same sound as your character – </a:t>
            </a:r>
            <a:r>
              <a:rPr lang="en-GB" sz="2000" dirty="0" smtClean="0">
                <a:solidFill>
                  <a:srgbClr val="FF0000"/>
                </a:solidFill>
                <a:latin typeface="Arial Rounded MT Bold" pitchFamily="34" charset="0"/>
              </a:rPr>
              <a:t>adjectives</a:t>
            </a:r>
            <a:r>
              <a:rPr lang="en-GB" sz="2000" dirty="0" smtClean="0">
                <a:solidFill>
                  <a:schemeClr val="tx1"/>
                </a:solidFill>
                <a:latin typeface="Arial Rounded MT Bold" pitchFamily="34" charset="0"/>
              </a:rPr>
              <a:t>, </a:t>
            </a:r>
            <a:r>
              <a:rPr lang="en-GB" sz="2000" dirty="0" smtClean="0">
                <a:solidFill>
                  <a:srgbClr val="7030A0"/>
                </a:solidFill>
                <a:latin typeface="Arial Rounded MT Bold" pitchFamily="34" charset="0"/>
              </a:rPr>
              <a:t>verbs</a:t>
            </a:r>
            <a:r>
              <a:rPr lang="en-GB" sz="2000" dirty="0" smtClean="0">
                <a:solidFill>
                  <a:schemeClr val="tx1"/>
                </a:solidFill>
                <a:latin typeface="Arial Rounded MT Bold" pitchFamily="34" charset="0"/>
              </a:rPr>
              <a:t> and </a:t>
            </a:r>
            <a:r>
              <a:rPr lang="en-GB" sz="2000" dirty="0" smtClean="0">
                <a:solidFill>
                  <a:srgbClr val="00B050"/>
                </a:solidFill>
                <a:latin typeface="Arial Rounded MT Bold" pitchFamily="34" charset="0"/>
              </a:rPr>
              <a:t>adverbs</a:t>
            </a:r>
            <a:r>
              <a:rPr lang="en-GB" sz="2000" dirty="0" smtClean="0">
                <a:solidFill>
                  <a:schemeClr val="tx1"/>
                </a:solidFill>
                <a:latin typeface="Arial Rounded MT Bold" pitchFamily="34" charset="0"/>
              </a:rPr>
              <a:t> are all useful!</a:t>
            </a:r>
          </a:p>
          <a:p>
            <a:pPr algn="ctr">
              <a:buFont typeface="Arial" pitchFamily="34" charset="0"/>
              <a:buChar char="•"/>
            </a:pPr>
            <a:r>
              <a:rPr lang="en-GB" sz="2000" dirty="0" smtClean="0">
                <a:solidFill>
                  <a:schemeClr val="tx1"/>
                </a:solidFill>
                <a:latin typeface="Arial Rounded MT Bold" pitchFamily="34" charset="0"/>
              </a:rPr>
              <a:t>Now see if you can link them together into an interesting newspaper headline.</a:t>
            </a:r>
            <a:endParaRPr lang="en-GB" sz="2000" dirty="0">
              <a:solidFill>
                <a:schemeClr val="tx1"/>
              </a:solidFill>
              <a:latin typeface="Arial Rounded MT Bold" pitchFamily="34" charset="0"/>
            </a:endParaRPr>
          </a:p>
        </p:txBody>
      </p:sp>
      <p:sp>
        <p:nvSpPr>
          <p:cNvPr id="26" name="TextBox 25"/>
          <p:cNvSpPr txBox="1"/>
          <p:nvPr/>
        </p:nvSpPr>
        <p:spPr>
          <a:xfrm>
            <a:off x="4932040" y="2780928"/>
            <a:ext cx="1584176" cy="646331"/>
          </a:xfrm>
          <a:prstGeom prst="rect">
            <a:avLst/>
          </a:prstGeom>
          <a:solidFill>
            <a:schemeClr val="accent1">
              <a:lumMod val="20000"/>
              <a:lumOff val="80000"/>
            </a:schemeClr>
          </a:solidFill>
          <a:ln>
            <a:solidFill>
              <a:schemeClr val="tx1"/>
            </a:solidFill>
          </a:ln>
        </p:spPr>
        <p:txBody>
          <a:bodyPr wrap="square" rtlCol="0">
            <a:spAutoFit/>
          </a:bodyPr>
          <a:lstStyle/>
          <a:p>
            <a:r>
              <a:rPr lang="en-GB" b="1" dirty="0" smtClean="0">
                <a:solidFill>
                  <a:srgbClr val="0000CC"/>
                </a:solidFill>
                <a:latin typeface="Lucida Calligraphy" pitchFamily="66" charset="0"/>
              </a:rPr>
              <a:t>Character:</a:t>
            </a:r>
          </a:p>
          <a:p>
            <a:r>
              <a:rPr lang="en-GB" dirty="0" smtClean="0">
                <a:latin typeface="Lucida Calligraphy" pitchFamily="66" charset="0"/>
              </a:rPr>
              <a:t>Wolf</a:t>
            </a:r>
            <a:endParaRPr lang="en-GB" dirty="0">
              <a:latin typeface="Lucida Calligraphy" pitchFamily="66" charset="0"/>
            </a:endParaRPr>
          </a:p>
        </p:txBody>
      </p:sp>
      <p:sp>
        <p:nvSpPr>
          <p:cNvPr id="29" name="TextBox 28"/>
          <p:cNvSpPr txBox="1"/>
          <p:nvPr/>
        </p:nvSpPr>
        <p:spPr>
          <a:xfrm>
            <a:off x="7236296" y="2996952"/>
            <a:ext cx="1584176" cy="2308324"/>
          </a:xfrm>
          <a:prstGeom prst="rect">
            <a:avLst/>
          </a:prstGeom>
          <a:solidFill>
            <a:schemeClr val="accent1">
              <a:lumMod val="20000"/>
              <a:lumOff val="80000"/>
            </a:schemeClr>
          </a:solidFill>
          <a:ln>
            <a:solidFill>
              <a:schemeClr val="tx1"/>
            </a:solidFill>
          </a:ln>
        </p:spPr>
        <p:txBody>
          <a:bodyPr wrap="square" rtlCol="0">
            <a:spAutoFit/>
          </a:bodyPr>
          <a:lstStyle/>
          <a:p>
            <a:r>
              <a:rPr lang="en-GB" b="1" dirty="0" smtClean="0">
                <a:solidFill>
                  <a:srgbClr val="FF0000"/>
                </a:solidFill>
                <a:latin typeface="Lucida Calligraphy" pitchFamily="66" charset="0"/>
              </a:rPr>
              <a:t>Adjectives:</a:t>
            </a:r>
          </a:p>
          <a:p>
            <a:r>
              <a:rPr lang="en-GB" dirty="0" smtClean="0">
                <a:latin typeface="Lucida Calligraphy" pitchFamily="66" charset="0"/>
              </a:rPr>
              <a:t>Wily</a:t>
            </a:r>
          </a:p>
          <a:p>
            <a:r>
              <a:rPr lang="en-GB" dirty="0" smtClean="0">
                <a:latin typeface="Lucida Calligraphy" pitchFamily="66" charset="0"/>
              </a:rPr>
              <a:t>Weird</a:t>
            </a:r>
          </a:p>
          <a:p>
            <a:r>
              <a:rPr lang="en-GB" dirty="0" smtClean="0">
                <a:latin typeface="Lucida Calligraphy" pitchFamily="66" charset="0"/>
              </a:rPr>
              <a:t>Wise</a:t>
            </a:r>
          </a:p>
          <a:p>
            <a:r>
              <a:rPr lang="en-GB" dirty="0" smtClean="0">
                <a:latin typeface="Lucida Calligraphy" pitchFamily="66" charset="0"/>
              </a:rPr>
              <a:t>Wicked</a:t>
            </a:r>
          </a:p>
          <a:p>
            <a:r>
              <a:rPr lang="en-GB" dirty="0" smtClean="0">
                <a:latin typeface="Lucida Calligraphy" pitchFamily="66" charset="0"/>
              </a:rPr>
              <a:t>Wonderful</a:t>
            </a:r>
          </a:p>
          <a:p>
            <a:r>
              <a:rPr lang="en-GB" dirty="0" smtClean="0">
                <a:latin typeface="Lucida Calligraphy" pitchFamily="66" charset="0"/>
              </a:rPr>
              <a:t>Wimpy</a:t>
            </a:r>
          </a:p>
          <a:p>
            <a:r>
              <a:rPr lang="en-GB" dirty="0" smtClean="0">
                <a:latin typeface="Lucida Calligraphy" pitchFamily="66" charset="0"/>
              </a:rPr>
              <a:t>Wild</a:t>
            </a:r>
            <a:endParaRPr lang="en-GB" dirty="0">
              <a:latin typeface="Lucida Calligraphy" pitchFamily="66" charset="0"/>
            </a:endParaRPr>
          </a:p>
        </p:txBody>
      </p:sp>
      <p:sp>
        <p:nvSpPr>
          <p:cNvPr id="30" name="TextBox 29"/>
          <p:cNvSpPr txBox="1"/>
          <p:nvPr/>
        </p:nvSpPr>
        <p:spPr>
          <a:xfrm>
            <a:off x="5220072" y="3645024"/>
            <a:ext cx="1728192" cy="1754326"/>
          </a:xfrm>
          <a:prstGeom prst="rect">
            <a:avLst/>
          </a:prstGeom>
          <a:solidFill>
            <a:schemeClr val="accent1">
              <a:lumMod val="20000"/>
              <a:lumOff val="80000"/>
            </a:schemeClr>
          </a:solidFill>
          <a:ln>
            <a:solidFill>
              <a:schemeClr val="tx1"/>
            </a:solidFill>
          </a:ln>
        </p:spPr>
        <p:txBody>
          <a:bodyPr wrap="square" rtlCol="0">
            <a:spAutoFit/>
          </a:bodyPr>
          <a:lstStyle/>
          <a:p>
            <a:r>
              <a:rPr lang="en-GB" b="1" dirty="0" smtClean="0">
                <a:solidFill>
                  <a:srgbClr val="00B050"/>
                </a:solidFill>
                <a:latin typeface="Lucida Calligraphy" pitchFamily="66" charset="0"/>
              </a:rPr>
              <a:t>Adverbs:</a:t>
            </a:r>
          </a:p>
          <a:p>
            <a:r>
              <a:rPr lang="en-GB" dirty="0" smtClean="0">
                <a:latin typeface="Lucida Calligraphy" pitchFamily="66" charset="0"/>
              </a:rPr>
              <a:t>Weirdly</a:t>
            </a:r>
          </a:p>
          <a:p>
            <a:r>
              <a:rPr lang="en-GB" dirty="0" smtClean="0">
                <a:latin typeface="Lucida Calligraphy" pitchFamily="66" charset="0"/>
              </a:rPr>
              <a:t>Wildly</a:t>
            </a:r>
          </a:p>
          <a:p>
            <a:r>
              <a:rPr lang="en-GB" dirty="0" smtClean="0">
                <a:latin typeface="Lucida Calligraphy" pitchFamily="66" charset="0"/>
              </a:rPr>
              <a:t>Woefully</a:t>
            </a:r>
          </a:p>
          <a:p>
            <a:r>
              <a:rPr lang="en-GB" dirty="0" smtClean="0">
                <a:latin typeface="Lucida Calligraphy" pitchFamily="66" charset="0"/>
              </a:rPr>
              <a:t>Wickedly</a:t>
            </a:r>
          </a:p>
          <a:p>
            <a:r>
              <a:rPr lang="en-GB" dirty="0" smtClean="0">
                <a:latin typeface="Lucida Calligraphy" pitchFamily="66" charset="0"/>
              </a:rPr>
              <a:t>Worryingly</a:t>
            </a:r>
            <a:endParaRPr lang="en-GB" dirty="0">
              <a:latin typeface="Lucida Calligraphy" pitchFamily="66" charset="0"/>
            </a:endParaRPr>
          </a:p>
        </p:txBody>
      </p:sp>
      <p:sp>
        <p:nvSpPr>
          <p:cNvPr id="33" name="TextBox 32"/>
          <p:cNvSpPr txBox="1"/>
          <p:nvPr/>
        </p:nvSpPr>
        <p:spPr>
          <a:xfrm>
            <a:off x="5004048" y="5517232"/>
            <a:ext cx="3960440" cy="1200329"/>
          </a:xfrm>
          <a:prstGeom prst="rect">
            <a:avLst/>
          </a:prstGeom>
          <a:solidFill>
            <a:schemeClr val="accent1">
              <a:lumMod val="20000"/>
              <a:lumOff val="80000"/>
            </a:schemeClr>
          </a:solidFill>
          <a:ln>
            <a:solidFill>
              <a:schemeClr val="tx1"/>
            </a:solidFill>
          </a:ln>
        </p:spPr>
        <p:txBody>
          <a:bodyPr wrap="square" rtlCol="0">
            <a:spAutoFit/>
          </a:bodyPr>
          <a:lstStyle/>
          <a:p>
            <a:r>
              <a:rPr lang="en-GB" b="1" dirty="0" smtClean="0">
                <a:solidFill>
                  <a:srgbClr val="7030A0"/>
                </a:solidFill>
                <a:latin typeface="Lucida Calligraphy" pitchFamily="66" charset="0"/>
              </a:rPr>
              <a:t>Verbs:</a:t>
            </a:r>
          </a:p>
          <a:p>
            <a:r>
              <a:rPr lang="en-GB" dirty="0" smtClean="0">
                <a:latin typeface="Lucida Calligraphy" pitchFamily="66" charset="0"/>
              </a:rPr>
              <a:t>Worry		Wish		Watch		Wallop</a:t>
            </a:r>
          </a:p>
          <a:p>
            <a:r>
              <a:rPr lang="en-GB" dirty="0" smtClean="0">
                <a:latin typeface="Lucida Calligraphy" pitchFamily="66" charset="0"/>
              </a:rPr>
              <a:t>Wait		Warn	</a:t>
            </a:r>
          </a:p>
        </p:txBody>
      </p:sp>
      <p:pic>
        <p:nvPicPr>
          <p:cNvPr id="34" name="Picture 3" descr="C:\Users\chanlon\AppData\Local\Microsoft\Windows\Temporary Internet Files\Content.IE5\MWAX16MX\Three-wolves-300px.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1392" t="5294" r="35823"/>
          <a:stretch/>
        </p:blipFill>
        <p:spPr bwMode="auto">
          <a:xfrm flipH="1">
            <a:off x="8100392" y="1412776"/>
            <a:ext cx="831812" cy="1321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417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16632"/>
            <a:ext cx="6408712" cy="461665"/>
          </a:xfrm>
          <a:prstGeom prst="rect">
            <a:avLst/>
          </a:prstGeom>
          <a:noFill/>
        </p:spPr>
        <p:txBody>
          <a:bodyPr wrap="square" rtlCol="0">
            <a:spAutoFit/>
          </a:bodyPr>
          <a:lstStyle/>
          <a:p>
            <a:r>
              <a:rPr lang="en-GB" sz="2400" b="1" u="sng" dirty="0" smtClean="0">
                <a:latin typeface="Arial" pitchFamily="34" charset="0"/>
                <a:cs typeface="Arial" pitchFamily="34" charset="0"/>
              </a:rPr>
              <a:t>L.O. To read and discuss a narrative poem</a:t>
            </a:r>
            <a:endParaRPr lang="en-GB" sz="2400" b="1" u="sng" dirty="0">
              <a:latin typeface="Arial" pitchFamily="34" charset="0"/>
              <a:cs typeface="Arial" pitchFamily="34" charset="0"/>
            </a:endParaRPr>
          </a:p>
        </p:txBody>
      </p:sp>
      <p:sp>
        <p:nvSpPr>
          <p:cNvPr id="2" name="Rectangle 1"/>
          <p:cNvSpPr/>
          <p:nvPr/>
        </p:nvSpPr>
        <p:spPr>
          <a:xfrm>
            <a:off x="7740352" y="188640"/>
            <a:ext cx="1008112" cy="70788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000" b="1" dirty="0" smtClean="0">
                <a:ln>
                  <a:solidFill>
                    <a:srgbClr val="C00000"/>
                  </a:solidFill>
                </a:ln>
                <a:solidFill>
                  <a:srgbClr val="00B050"/>
                </a:solidFill>
                <a:latin typeface="Chiller" pitchFamily="82" charset="0"/>
              </a:rPr>
              <a:t>Revolting Rhymes</a:t>
            </a:r>
            <a:endParaRPr lang="en-US" sz="2000" b="1" dirty="0">
              <a:ln>
                <a:solidFill>
                  <a:srgbClr val="C00000"/>
                </a:solidFill>
              </a:ln>
              <a:solidFill>
                <a:srgbClr val="00B050"/>
              </a:solidFill>
              <a:latin typeface="Chiller" pitchFamily="82" charset="0"/>
            </a:endParaRPr>
          </a:p>
        </p:txBody>
      </p:sp>
      <p:sp>
        <p:nvSpPr>
          <p:cNvPr id="12" name="TextBox 11"/>
          <p:cNvSpPr txBox="1"/>
          <p:nvPr/>
        </p:nvSpPr>
        <p:spPr>
          <a:xfrm>
            <a:off x="4067944" y="1008261"/>
            <a:ext cx="4861048" cy="954107"/>
          </a:xfrm>
          <a:prstGeom prst="rect">
            <a:avLst/>
          </a:prstGeom>
          <a:noFill/>
        </p:spPr>
        <p:txBody>
          <a:bodyPr wrap="square" rtlCol="0">
            <a:spAutoFit/>
          </a:bodyPr>
          <a:lstStyle/>
          <a:p>
            <a:pPr algn="ctr"/>
            <a:r>
              <a:rPr lang="en-GB" sz="2800" dirty="0" smtClean="0">
                <a:solidFill>
                  <a:srgbClr val="0000CC"/>
                </a:solidFill>
                <a:latin typeface="Arial" pitchFamily="34" charset="0"/>
                <a:cs typeface="Arial" pitchFamily="34" charset="0"/>
              </a:rPr>
              <a:t>Wicked wolf gobbles gullible granny.</a:t>
            </a:r>
          </a:p>
        </p:txBody>
      </p:sp>
      <p:pic>
        <p:nvPicPr>
          <p:cNvPr id="9" name="Picture 2" descr="C:\Users\chanlon\AppData\Local\Microsoft\Windows\Temporary Internet Files\Content.IE5\3I4YBMU7\littleRed-300px.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7000" b="100000" l="0" r="91120">
                        <a14:foregroundMark x1="39768" y1="87000" x2="33591" y2="99000"/>
                        <a14:foregroundMark x1="76834" y1="89000" x2="88417" y2="83333"/>
                      </a14:backgroundRemoval>
                    </a14:imgEffect>
                  </a14:imgLayer>
                </a14:imgProps>
              </a:ext>
              <a:ext uri="{28A0092B-C50C-407E-A947-70E740481C1C}">
                <a14:useLocalDpi xmlns:a14="http://schemas.microsoft.com/office/drawing/2010/main" val="0"/>
              </a:ext>
            </a:extLst>
          </a:blip>
          <a:srcRect t="7633" r="8690"/>
          <a:stretch/>
        </p:blipFill>
        <p:spPr bwMode="auto">
          <a:xfrm>
            <a:off x="179512" y="342843"/>
            <a:ext cx="1080120" cy="1265583"/>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0" y="0"/>
            <a:ext cx="827584" cy="369332"/>
          </a:xfrm>
          <a:prstGeom prst="rect">
            <a:avLst/>
          </a:prstGeom>
          <a:noFill/>
        </p:spPr>
        <p:txBody>
          <a:bodyPr wrap="square" rtlCol="0">
            <a:spAutoFit/>
          </a:bodyPr>
          <a:lstStyle/>
          <a:p>
            <a:r>
              <a:rPr lang="en-GB" dirty="0" smtClean="0"/>
              <a:t>Task 3</a:t>
            </a:r>
            <a:endParaRPr lang="en-GB" dirty="0"/>
          </a:p>
        </p:txBody>
      </p:sp>
      <p:sp>
        <p:nvSpPr>
          <p:cNvPr id="26" name="TextBox 25"/>
          <p:cNvSpPr txBox="1"/>
          <p:nvPr/>
        </p:nvSpPr>
        <p:spPr>
          <a:xfrm>
            <a:off x="323528" y="1700808"/>
            <a:ext cx="1584176" cy="646331"/>
          </a:xfrm>
          <a:prstGeom prst="rect">
            <a:avLst/>
          </a:prstGeom>
          <a:solidFill>
            <a:schemeClr val="accent1">
              <a:lumMod val="20000"/>
              <a:lumOff val="80000"/>
            </a:schemeClr>
          </a:solidFill>
          <a:ln>
            <a:solidFill>
              <a:schemeClr val="tx1"/>
            </a:solidFill>
          </a:ln>
        </p:spPr>
        <p:txBody>
          <a:bodyPr wrap="square" rtlCol="0">
            <a:spAutoFit/>
          </a:bodyPr>
          <a:lstStyle/>
          <a:p>
            <a:r>
              <a:rPr lang="en-GB" b="1" dirty="0" smtClean="0">
                <a:solidFill>
                  <a:srgbClr val="0000CC"/>
                </a:solidFill>
                <a:latin typeface="Lucida Calligraphy" pitchFamily="66" charset="0"/>
              </a:rPr>
              <a:t>Character:</a:t>
            </a:r>
          </a:p>
          <a:p>
            <a:r>
              <a:rPr lang="en-GB" dirty="0" smtClean="0">
                <a:latin typeface="Lucida Calligraphy" pitchFamily="66" charset="0"/>
              </a:rPr>
              <a:t>Wolf</a:t>
            </a:r>
            <a:endParaRPr lang="en-GB" dirty="0">
              <a:latin typeface="Lucida Calligraphy" pitchFamily="66" charset="0"/>
            </a:endParaRPr>
          </a:p>
        </p:txBody>
      </p:sp>
      <p:sp>
        <p:nvSpPr>
          <p:cNvPr id="29" name="TextBox 28"/>
          <p:cNvSpPr txBox="1"/>
          <p:nvPr/>
        </p:nvSpPr>
        <p:spPr>
          <a:xfrm>
            <a:off x="2339752" y="1772816"/>
            <a:ext cx="1584176" cy="2308324"/>
          </a:xfrm>
          <a:prstGeom prst="rect">
            <a:avLst/>
          </a:prstGeom>
          <a:solidFill>
            <a:schemeClr val="accent1">
              <a:lumMod val="20000"/>
              <a:lumOff val="80000"/>
            </a:schemeClr>
          </a:solidFill>
          <a:ln>
            <a:solidFill>
              <a:schemeClr val="tx1"/>
            </a:solidFill>
          </a:ln>
        </p:spPr>
        <p:txBody>
          <a:bodyPr wrap="square" rtlCol="0">
            <a:spAutoFit/>
          </a:bodyPr>
          <a:lstStyle/>
          <a:p>
            <a:r>
              <a:rPr lang="en-GB" b="1" dirty="0" smtClean="0">
                <a:solidFill>
                  <a:srgbClr val="FF0000"/>
                </a:solidFill>
                <a:latin typeface="Lucida Calligraphy" pitchFamily="66" charset="0"/>
              </a:rPr>
              <a:t>Adjectives:</a:t>
            </a:r>
          </a:p>
          <a:p>
            <a:r>
              <a:rPr lang="en-GB" dirty="0" smtClean="0">
                <a:latin typeface="Lucida Calligraphy" pitchFamily="66" charset="0"/>
              </a:rPr>
              <a:t>Wily</a:t>
            </a:r>
          </a:p>
          <a:p>
            <a:r>
              <a:rPr lang="en-GB" dirty="0" smtClean="0">
                <a:latin typeface="Lucida Calligraphy" pitchFamily="66" charset="0"/>
              </a:rPr>
              <a:t>Weird</a:t>
            </a:r>
          </a:p>
          <a:p>
            <a:r>
              <a:rPr lang="en-GB" dirty="0" smtClean="0">
                <a:latin typeface="Lucida Calligraphy" pitchFamily="66" charset="0"/>
              </a:rPr>
              <a:t>Wise</a:t>
            </a:r>
          </a:p>
          <a:p>
            <a:r>
              <a:rPr lang="en-GB" dirty="0" smtClean="0">
                <a:latin typeface="Lucida Calligraphy" pitchFamily="66" charset="0"/>
              </a:rPr>
              <a:t>Wicked</a:t>
            </a:r>
          </a:p>
          <a:p>
            <a:r>
              <a:rPr lang="en-GB" dirty="0" smtClean="0">
                <a:latin typeface="Lucida Calligraphy" pitchFamily="66" charset="0"/>
              </a:rPr>
              <a:t>Wonderful</a:t>
            </a:r>
          </a:p>
          <a:p>
            <a:r>
              <a:rPr lang="en-GB" dirty="0" smtClean="0">
                <a:latin typeface="Lucida Calligraphy" pitchFamily="66" charset="0"/>
              </a:rPr>
              <a:t>Wimpy</a:t>
            </a:r>
          </a:p>
          <a:p>
            <a:r>
              <a:rPr lang="en-GB" dirty="0" smtClean="0">
                <a:latin typeface="Lucida Calligraphy" pitchFamily="66" charset="0"/>
              </a:rPr>
              <a:t>Wild</a:t>
            </a:r>
            <a:endParaRPr lang="en-GB" dirty="0">
              <a:latin typeface="Lucida Calligraphy" pitchFamily="66" charset="0"/>
            </a:endParaRPr>
          </a:p>
        </p:txBody>
      </p:sp>
      <p:sp>
        <p:nvSpPr>
          <p:cNvPr id="30" name="TextBox 29"/>
          <p:cNvSpPr txBox="1"/>
          <p:nvPr/>
        </p:nvSpPr>
        <p:spPr>
          <a:xfrm>
            <a:off x="323528" y="2636912"/>
            <a:ext cx="1728192" cy="1754326"/>
          </a:xfrm>
          <a:prstGeom prst="rect">
            <a:avLst/>
          </a:prstGeom>
          <a:solidFill>
            <a:schemeClr val="accent1">
              <a:lumMod val="20000"/>
              <a:lumOff val="80000"/>
            </a:schemeClr>
          </a:solidFill>
          <a:ln>
            <a:solidFill>
              <a:schemeClr val="tx1"/>
            </a:solidFill>
          </a:ln>
        </p:spPr>
        <p:txBody>
          <a:bodyPr wrap="square" rtlCol="0">
            <a:spAutoFit/>
          </a:bodyPr>
          <a:lstStyle/>
          <a:p>
            <a:r>
              <a:rPr lang="en-GB" b="1" dirty="0" smtClean="0">
                <a:solidFill>
                  <a:srgbClr val="00B050"/>
                </a:solidFill>
                <a:latin typeface="Lucida Calligraphy" pitchFamily="66" charset="0"/>
              </a:rPr>
              <a:t>Adverbs:</a:t>
            </a:r>
          </a:p>
          <a:p>
            <a:r>
              <a:rPr lang="en-GB" dirty="0" smtClean="0">
                <a:latin typeface="Lucida Calligraphy" pitchFamily="66" charset="0"/>
              </a:rPr>
              <a:t>Weirdly</a:t>
            </a:r>
          </a:p>
          <a:p>
            <a:r>
              <a:rPr lang="en-GB" dirty="0" smtClean="0">
                <a:latin typeface="Lucida Calligraphy" pitchFamily="66" charset="0"/>
              </a:rPr>
              <a:t>Wildly</a:t>
            </a:r>
          </a:p>
          <a:p>
            <a:r>
              <a:rPr lang="en-GB" dirty="0" smtClean="0">
                <a:latin typeface="Lucida Calligraphy" pitchFamily="66" charset="0"/>
              </a:rPr>
              <a:t>Woefully</a:t>
            </a:r>
          </a:p>
          <a:p>
            <a:r>
              <a:rPr lang="en-GB" dirty="0" smtClean="0">
                <a:latin typeface="Lucida Calligraphy" pitchFamily="66" charset="0"/>
              </a:rPr>
              <a:t>Wickedly</a:t>
            </a:r>
          </a:p>
          <a:p>
            <a:r>
              <a:rPr lang="en-GB" dirty="0" smtClean="0">
                <a:latin typeface="Lucida Calligraphy" pitchFamily="66" charset="0"/>
              </a:rPr>
              <a:t>Worryingly</a:t>
            </a:r>
            <a:endParaRPr lang="en-GB" dirty="0">
              <a:latin typeface="Lucida Calligraphy" pitchFamily="66" charset="0"/>
            </a:endParaRPr>
          </a:p>
        </p:txBody>
      </p:sp>
      <p:sp>
        <p:nvSpPr>
          <p:cNvPr id="33" name="TextBox 32"/>
          <p:cNvSpPr txBox="1"/>
          <p:nvPr/>
        </p:nvSpPr>
        <p:spPr>
          <a:xfrm>
            <a:off x="323528" y="4725144"/>
            <a:ext cx="3960440" cy="1200329"/>
          </a:xfrm>
          <a:prstGeom prst="rect">
            <a:avLst/>
          </a:prstGeom>
          <a:solidFill>
            <a:schemeClr val="accent1">
              <a:lumMod val="20000"/>
              <a:lumOff val="80000"/>
            </a:schemeClr>
          </a:solidFill>
          <a:ln>
            <a:solidFill>
              <a:schemeClr val="tx1"/>
            </a:solidFill>
          </a:ln>
        </p:spPr>
        <p:txBody>
          <a:bodyPr wrap="square" rtlCol="0">
            <a:spAutoFit/>
          </a:bodyPr>
          <a:lstStyle/>
          <a:p>
            <a:r>
              <a:rPr lang="en-GB" b="1" dirty="0" smtClean="0">
                <a:solidFill>
                  <a:srgbClr val="7030A0"/>
                </a:solidFill>
                <a:latin typeface="Lucida Calligraphy" pitchFamily="66" charset="0"/>
              </a:rPr>
              <a:t>Verbs:</a:t>
            </a:r>
          </a:p>
          <a:p>
            <a:r>
              <a:rPr lang="en-GB" dirty="0" smtClean="0">
                <a:latin typeface="Lucida Calligraphy" pitchFamily="66" charset="0"/>
              </a:rPr>
              <a:t>Worry		Wish		Watch		Wallop</a:t>
            </a:r>
          </a:p>
          <a:p>
            <a:r>
              <a:rPr lang="en-GB" dirty="0" smtClean="0">
                <a:latin typeface="Lucida Calligraphy" pitchFamily="66" charset="0"/>
              </a:rPr>
              <a:t>Wait		Warn	</a:t>
            </a:r>
          </a:p>
        </p:txBody>
      </p:sp>
      <p:pic>
        <p:nvPicPr>
          <p:cNvPr id="34" name="Picture 3" descr="C:\Users\chanlon\AppData\Local\Microsoft\Windows\Temporary Internet Files\Content.IE5\MWAX16MX\Three-wolves-300px.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1392" t="5294" r="35823"/>
          <a:stretch/>
        </p:blipFill>
        <p:spPr bwMode="auto">
          <a:xfrm flipH="1">
            <a:off x="8028384" y="5301208"/>
            <a:ext cx="831812" cy="132158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194212" y="2159858"/>
            <a:ext cx="4608512" cy="954107"/>
          </a:xfrm>
          <a:prstGeom prst="rect">
            <a:avLst/>
          </a:prstGeom>
          <a:noFill/>
        </p:spPr>
        <p:txBody>
          <a:bodyPr wrap="square" rtlCol="0">
            <a:spAutoFit/>
          </a:bodyPr>
          <a:lstStyle/>
          <a:p>
            <a:pPr algn="ctr"/>
            <a:r>
              <a:rPr lang="en-GB" sz="2800" dirty="0" smtClean="0">
                <a:latin typeface="Arial" pitchFamily="34" charset="0"/>
                <a:cs typeface="Arial" pitchFamily="34" charset="0"/>
              </a:rPr>
              <a:t>Wily wolf waits to greedily grab grey old granny.</a:t>
            </a:r>
          </a:p>
        </p:txBody>
      </p:sp>
      <p:sp>
        <p:nvSpPr>
          <p:cNvPr id="14" name="TextBox 13"/>
          <p:cNvSpPr txBox="1"/>
          <p:nvPr/>
        </p:nvSpPr>
        <p:spPr>
          <a:xfrm>
            <a:off x="4355976" y="3284984"/>
            <a:ext cx="4608512" cy="954107"/>
          </a:xfrm>
          <a:prstGeom prst="rect">
            <a:avLst/>
          </a:prstGeom>
          <a:noFill/>
        </p:spPr>
        <p:txBody>
          <a:bodyPr wrap="square" rtlCol="0">
            <a:spAutoFit/>
          </a:bodyPr>
          <a:lstStyle/>
          <a:p>
            <a:pPr algn="ctr"/>
            <a:r>
              <a:rPr lang="en-GB" sz="2800" dirty="0" smtClean="0">
                <a:solidFill>
                  <a:srgbClr val="0000CC"/>
                </a:solidFill>
                <a:latin typeface="Arial" pitchFamily="34" charset="0"/>
                <a:cs typeface="Arial" pitchFamily="34" charset="0"/>
              </a:rPr>
              <a:t>Rampant Red remarkably whips woeful wolf.</a:t>
            </a:r>
          </a:p>
        </p:txBody>
      </p:sp>
      <p:sp>
        <p:nvSpPr>
          <p:cNvPr id="15" name="Rectangular Callout 14"/>
          <p:cNvSpPr/>
          <p:nvPr/>
        </p:nvSpPr>
        <p:spPr>
          <a:xfrm>
            <a:off x="4572000" y="4797152"/>
            <a:ext cx="3168352" cy="1728192"/>
          </a:xfrm>
          <a:prstGeom prst="wedgeRectCallout">
            <a:avLst>
              <a:gd name="adj1" fmla="val 60420"/>
              <a:gd name="adj2" fmla="val -11575"/>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latin typeface="Arial Black" pitchFamily="34" charset="0"/>
              </a:rPr>
              <a:t>Challenge!</a:t>
            </a:r>
          </a:p>
          <a:p>
            <a:pPr algn="ctr"/>
            <a:r>
              <a:rPr lang="en-GB" dirty="0" smtClean="0">
                <a:solidFill>
                  <a:srgbClr val="FF0000"/>
                </a:solidFill>
                <a:latin typeface="Arial Black" pitchFamily="34" charset="0"/>
              </a:rPr>
              <a:t>Write the newspaper article that goes with one of your alliterative headlines.</a:t>
            </a:r>
            <a:endParaRPr lang="en-GB" dirty="0">
              <a:solidFill>
                <a:srgbClr val="FF0000"/>
              </a:solidFill>
              <a:latin typeface="Arial Black" pitchFamily="34" charset="0"/>
            </a:endParaRPr>
          </a:p>
        </p:txBody>
      </p:sp>
    </p:spTree>
    <p:extLst>
      <p:ext uri="{BB962C8B-B14F-4D97-AF65-F5344CB8AC3E}">
        <p14:creationId xmlns:p14="http://schemas.microsoft.com/office/powerpoint/2010/main" val="31184170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16632"/>
            <a:ext cx="6408712" cy="461665"/>
          </a:xfrm>
          <a:prstGeom prst="rect">
            <a:avLst/>
          </a:prstGeom>
          <a:noFill/>
        </p:spPr>
        <p:txBody>
          <a:bodyPr wrap="square" rtlCol="0">
            <a:spAutoFit/>
          </a:bodyPr>
          <a:lstStyle/>
          <a:p>
            <a:r>
              <a:rPr lang="en-GB" sz="2400" b="1" u="sng" dirty="0" smtClean="0">
                <a:latin typeface="Arial" pitchFamily="34" charset="0"/>
                <a:cs typeface="Arial" pitchFamily="34" charset="0"/>
              </a:rPr>
              <a:t>L.O. To read and discuss a narrative poem</a:t>
            </a:r>
            <a:endParaRPr lang="en-GB" sz="2400" b="1" u="sng" dirty="0">
              <a:latin typeface="Arial" pitchFamily="34" charset="0"/>
              <a:cs typeface="Arial" pitchFamily="34" charset="0"/>
            </a:endParaRPr>
          </a:p>
        </p:txBody>
      </p:sp>
      <p:sp>
        <p:nvSpPr>
          <p:cNvPr id="2" name="Rectangle 1"/>
          <p:cNvSpPr/>
          <p:nvPr/>
        </p:nvSpPr>
        <p:spPr>
          <a:xfrm>
            <a:off x="8279904" y="0"/>
            <a:ext cx="864096" cy="646331"/>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b="1" dirty="0" smtClean="0">
                <a:ln>
                  <a:solidFill>
                    <a:srgbClr val="C00000"/>
                  </a:solidFill>
                </a:ln>
                <a:solidFill>
                  <a:srgbClr val="00B050"/>
                </a:solidFill>
                <a:latin typeface="Chiller" pitchFamily="82" charset="0"/>
              </a:rPr>
              <a:t>Revolting Rhymes</a:t>
            </a:r>
            <a:endParaRPr lang="en-US" b="1" dirty="0">
              <a:ln>
                <a:solidFill>
                  <a:srgbClr val="C00000"/>
                </a:solidFill>
              </a:ln>
              <a:solidFill>
                <a:srgbClr val="00B050"/>
              </a:solidFill>
              <a:latin typeface="Chiller" pitchFamily="82" charset="0"/>
            </a:endParaRPr>
          </a:p>
        </p:txBody>
      </p:sp>
      <p:pic>
        <p:nvPicPr>
          <p:cNvPr id="9" name="Picture 2" descr="C:\Users\chanlon\AppData\Local\Microsoft\Windows\Temporary Internet Files\Content.IE5\3I4YBMU7\littleRed-300px.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7000" b="100000" l="0" r="91120">
                        <a14:foregroundMark x1="39768" y1="87000" x2="33591" y2="99000"/>
                        <a14:foregroundMark x1="76834" y1="89000" x2="88417" y2="83333"/>
                      </a14:backgroundRemoval>
                    </a14:imgEffect>
                  </a14:imgLayer>
                </a14:imgProps>
              </a:ext>
              <a:ext uri="{28A0092B-C50C-407E-A947-70E740481C1C}">
                <a14:useLocalDpi xmlns:a14="http://schemas.microsoft.com/office/drawing/2010/main" val="0"/>
              </a:ext>
            </a:extLst>
          </a:blip>
          <a:srcRect t="7633" r="8690"/>
          <a:stretch/>
        </p:blipFill>
        <p:spPr bwMode="auto">
          <a:xfrm>
            <a:off x="179512" y="404664"/>
            <a:ext cx="842991" cy="987738"/>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0" y="0"/>
            <a:ext cx="827584" cy="369332"/>
          </a:xfrm>
          <a:prstGeom prst="rect">
            <a:avLst/>
          </a:prstGeom>
          <a:noFill/>
        </p:spPr>
        <p:txBody>
          <a:bodyPr wrap="square" rtlCol="0">
            <a:spAutoFit/>
          </a:bodyPr>
          <a:lstStyle/>
          <a:p>
            <a:r>
              <a:rPr lang="en-GB" dirty="0" smtClean="0"/>
              <a:t>Task 4</a:t>
            </a:r>
            <a:endParaRPr lang="en-GB" dirty="0"/>
          </a:p>
        </p:txBody>
      </p:sp>
      <p:sp>
        <p:nvSpPr>
          <p:cNvPr id="16" name="Rectangle 15"/>
          <p:cNvSpPr/>
          <p:nvPr/>
        </p:nvSpPr>
        <p:spPr>
          <a:xfrm>
            <a:off x="1907704" y="764704"/>
            <a:ext cx="7056784" cy="59046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3995936" y="836712"/>
            <a:ext cx="3024336" cy="1015663"/>
          </a:xfrm>
          <a:prstGeom prst="rect">
            <a:avLst/>
          </a:prstGeom>
          <a:noFill/>
          <a:ln>
            <a:solidFill>
              <a:schemeClr val="tx1"/>
            </a:solidFill>
          </a:ln>
        </p:spPr>
        <p:txBody>
          <a:bodyPr wrap="square" rtlCol="0">
            <a:spAutoFit/>
          </a:bodyPr>
          <a:lstStyle/>
          <a:p>
            <a:pPr algn="ctr"/>
            <a:r>
              <a:rPr lang="en-GB" sz="6000" b="1" dirty="0" smtClean="0">
                <a:latin typeface="Baskerville Old Face" pitchFamily="18" charset="0"/>
              </a:rPr>
              <a:t>Wanted!</a:t>
            </a:r>
            <a:endParaRPr lang="en-GB" sz="6000" b="1" dirty="0">
              <a:latin typeface="Baskerville Old Face" pitchFamily="18" charset="0"/>
            </a:endParaRPr>
          </a:p>
        </p:txBody>
      </p:sp>
      <p:pic>
        <p:nvPicPr>
          <p:cNvPr id="1026" name="Picture 2" descr="C:\Users\Guest\AppData\Local\Temp\Replacement-300px.png"/>
          <p:cNvPicPr>
            <a:picLocks noChangeAspect="1" noChangeArrowheads="1"/>
          </p:cNvPicPr>
          <p:nvPr/>
        </p:nvPicPr>
        <p:blipFill>
          <a:blip r:embed="rId4" cstate="print"/>
          <a:srcRect/>
          <a:stretch>
            <a:fillRect/>
          </a:stretch>
        </p:blipFill>
        <p:spPr bwMode="auto">
          <a:xfrm>
            <a:off x="4932040" y="2060848"/>
            <a:ext cx="1172984" cy="2797944"/>
          </a:xfrm>
          <a:prstGeom prst="rect">
            <a:avLst/>
          </a:prstGeom>
          <a:noFill/>
          <a:ln>
            <a:solidFill>
              <a:schemeClr val="tx1"/>
            </a:solidFill>
          </a:ln>
        </p:spPr>
      </p:pic>
      <p:sp>
        <p:nvSpPr>
          <p:cNvPr id="18" name="TextBox 17"/>
          <p:cNvSpPr txBox="1"/>
          <p:nvPr/>
        </p:nvSpPr>
        <p:spPr>
          <a:xfrm>
            <a:off x="4932040" y="4869160"/>
            <a:ext cx="1296144" cy="400110"/>
          </a:xfrm>
          <a:prstGeom prst="rect">
            <a:avLst/>
          </a:prstGeom>
          <a:noFill/>
        </p:spPr>
        <p:txBody>
          <a:bodyPr wrap="square" rtlCol="0">
            <a:spAutoFit/>
          </a:bodyPr>
          <a:lstStyle/>
          <a:p>
            <a:r>
              <a:rPr lang="en-GB" sz="2000" b="1" dirty="0" smtClean="0"/>
              <a:t>Goldilocks</a:t>
            </a:r>
            <a:endParaRPr lang="en-GB" sz="2000" b="1" dirty="0"/>
          </a:p>
        </p:txBody>
      </p:sp>
      <p:sp>
        <p:nvSpPr>
          <p:cNvPr id="19" name="TextBox 18"/>
          <p:cNvSpPr txBox="1"/>
          <p:nvPr/>
        </p:nvSpPr>
        <p:spPr>
          <a:xfrm>
            <a:off x="1979712" y="2276872"/>
            <a:ext cx="2736304" cy="1754326"/>
          </a:xfrm>
          <a:prstGeom prst="rect">
            <a:avLst/>
          </a:prstGeom>
          <a:noFill/>
          <a:ln>
            <a:solidFill>
              <a:schemeClr val="tx1"/>
            </a:solidFill>
          </a:ln>
        </p:spPr>
        <p:txBody>
          <a:bodyPr wrap="square" rtlCol="0">
            <a:spAutoFit/>
          </a:bodyPr>
          <a:lstStyle/>
          <a:p>
            <a:pPr algn="ctr"/>
            <a:r>
              <a:rPr lang="en-GB" b="1" dirty="0" smtClean="0">
                <a:latin typeface="Arial Unicode MS" pitchFamily="34" charset="-128"/>
                <a:ea typeface="Arial Unicode MS" pitchFamily="34" charset="-128"/>
                <a:cs typeface="Arial Unicode MS" pitchFamily="34" charset="-128"/>
              </a:rPr>
              <a:t>Personal details</a:t>
            </a:r>
          </a:p>
          <a:p>
            <a:r>
              <a:rPr lang="en-GB" b="1" dirty="0" smtClean="0">
                <a:latin typeface="Arial Unicode MS" pitchFamily="34" charset="-128"/>
                <a:ea typeface="Arial Unicode MS" pitchFamily="34" charset="-128"/>
                <a:cs typeface="Arial Unicode MS" pitchFamily="34" charset="-128"/>
              </a:rPr>
              <a:t>Age:</a:t>
            </a:r>
            <a:r>
              <a:rPr lang="en-GB" dirty="0" smtClean="0">
                <a:latin typeface="Arial Unicode MS" pitchFamily="34" charset="-128"/>
                <a:ea typeface="Arial Unicode MS" pitchFamily="34" charset="-128"/>
                <a:cs typeface="Arial Unicode MS" pitchFamily="34" charset="-128"/>
              </a:rPr>
              <a:t> 7</a:t>
            </a:r>
          </a:p>
          <a:p>
            <a:r>
              <a:rPr lang="en-GB" b="1" dirty="0" smtClean="0">
                <a:latin typeface="Arial Unicode MS" pitchFamily="34" charset="-128"/>
                <a:ea typeface="Arial Unicode MS" pitchFamily="34" charset="-128"/>
                <a:cs typeface="Arial Unicode MS" pitchFamily="34" charset="-128"/>
              </a:rPr>
              <a:t>Hair colour: </a:t>
            </a:r>
            <a:r>
              <a:rPr lang="en-GB" dirty="0" smtClean="0">
                <a:latin typeface="Arial Unicode MS" pitchFamily="34" charset="-128"/>
                <a:ea typeface="Arial Unicode MS" pitchFamily="34" charset="-128"/>
                <a:cs typeface="Arial Unicode MS" pitchFamily="34" charset="-128"/>
              </a:rPr>
              <a:t>Blonde</a:t>
            </a:r>
          </a:p>
          <a:p>
            <a:r>
              <a:rPr lang="en-GB" b="1" dirty="0" smtClean="0">
                <a:latin typeface="Arial Unicode MS" pitchFamily="34" charset="-128"/>
                <a:ea typeface="Arial Unicode MS" pitchFamily="34" charset="-128"/>
                <a:cs typeface="Arial Unicode MS" pitchFamily="34" charset="-128"/>
              </a:rPr>
              <a:t>Height:</a:t>
            </a:r>
            <a:r>
              <a:rPr lang="en-GB" dirty="0" smtClean="0">
                <a:latin typeface="Arial Unicode MS" pitchFamily="34" charset="-128"/>
                <a:ea typeface="Arial Unicode MS" pitchFamily="34" charset="-128"/>
                <a:cs typeface="Arial Unicode MS" pitchFamily="34" charset="-128"/>
              </a:rPr>
              <a:t> 113cm</a:t>
            </a:r>
          </a:p>
          <a:p>
            <a:r>
              <a:rPr lang="en-GB" b="1" dirty="0" smtClean="0">
                <a:latin typeface="Arial Unicode MS" pitchFamily="34" charset="-128"/>
                <a:ea typeface="Arial Unicode MS" pitchFamily="34" charset="-128"/>
                <a:cs typeface="Arial Unicode MS" pitchFamily="34" charset="-128"/>
              </a:rPr>
              <a:t>Build: </a:t>
            </a:r>
            <a:r>
              <a:rPr lang="en-GB" dirty="0" smtClean="0">
                <a:latin typeface="Arial Unicode MS" pitchFamily="34" charset="-128"/>
                <a:ea typeface="Arial Unicode MS" pitchFamily="34" charset="-128"/>
                <a:cs typeface="Arial Unicode MS" pitchFamily="34" charset="-128"/>
              </a:rPr>
              <a:t>Heavy enough to shatter chairs</a:t>
            </a:r>
            <a:endParaRPr lang="en-GB" dirty="0">
              <a:latin typeface="Arial Unicode MS" pitchFamily="34" charset="-128"/>
              <a:ea typeface="Arial Unicode MS" pitchFamily="34" charset="-128"/>
              <a:cs typeface="Arial Unicode MS" pitchFamily="34" charset="-128"/>
            </a:endParaRPr>
          </a:p>
        </p:txBody>
      </p:sp>
      <p:sp>
        <p:nvSpPr>
          <p:cNvPr id="20" name="TextBox 19"/>
          <p:cNvSpPr txBox="1"/>
          <p:nvPr/>
        </p:nvSpPr>
        <p:spPr>
          <a:xfrm>
            <a:off x="1979712" y="4221088"/>
            <a:ext cx="2736304" cy="2308324"/>
          </a:xfrm>
          <a:prstGeom prst="rect">
            <a:avLst/>
          </a:prstGeom>
          <a:noFill/>
          <a:ln>
            <a:solidFill>
              <a:schemeClr val="tx1"/>
            </a:solidFill>
          </a:ln>
        </p:spPr>
        <p:txBody>
          <a:bodyPr wrap="square" rtlCol="0">
            <a:spAutoFit/>
          </a:bodyPr>
          <a:lstStyle/>
          <a:p>
            <a:r>
              <a:rPr lang="en-GB" dirty="0" smtClean="0">
                <a:latin typeface="Arial Unicode MS" pitchFamily="34" charset="-128"/>
                <a:ea typeface="Arial Unicode MS" pitchFamily="34" charset="-128"/>
                <a:cs typeface="Arial Unicode MS" pitchFamily="34" charset="-128"/>
              </a:rPr>
              <a:t>The criminal was last seen roaming around the forest, searching for food to steal from innocent families. She is not thought to be dangerous, just incredibly sneaky and annoying.</a:t>
            </a:r>
            <a:endParaRPr lang="en-GB" dirty="0">
              <a:latin typeface="Arial Unicode MS" pitchFamily="34" charset="-128"/>
              <a:ea typeface="Arial Unicode MS" pitchFamily="34" charset="-128"/>
              <a:cs typeface="Arial Unicode MS" pitchFamily="34" charset="-128"/>
            </a:endParaRPr>
          </a:p>
        </p:txBody>
      </p:sp>
      <p:sp>
        <p:nvSpPr>
          <p:cNvPr id="21" name="TextBox 20"/>
          <p:cNvSpPr txBox="1"/>
          <p:nvPr/>
        </p:nvSpPr>
        <p:spPr>
          <a:xfrm>
            <a:off x="4860032" y="5373216"/>
            <a:ext cx="3960440" cy="1200329"/>
          </a:xfrm>
          <a:prstGeom prst="rect">
            <a:avLst/>
          </a:prstGeom>
          <a:noFill/>
          <a:ln>
            <a:solidFill>
              <a:schemeClr val="tx1"/>
            </a:solidFill>
          </a:ln>
        </p:spPr>
        <p:txBody>
          <a:bodyPr wrap="square" rtlCol="0">
            <a:spAutoFit/>
          </a:bodyPr>
          <a:lstStyle/>
          <a:p>
            <a:pPr algn="ctr"/>
            <a:r>
              <a:rPr lang="en-GB" b="1" dirty="0" smtClean="0">
                <a:latin typeface="Arial Unicode MS" pitchFamily="34" charset="-128"/>
                <a:ea typeface="Arial Unicode MS" pitchFamily="34" charset="-128"/>
                <a:cs typeface="Arial Unicode MS" pitchFamily="34" charset="-128"/>
              </a:rPr>
              <a:t>Reward</a:t>
            </a:r>
          </a:p>
          <a:p>
            <a:pPr algn="ctr"/>
            <a:r>
              <a:rPr lang="en-GB" dirty="0" smtClean="0">
                <a:latin typeface="Arial Unicode MS" pitchFamily="34" charset="-128"/>
                <a:ea typeface="Arial Unicode MS" pitchFamily="34" charset="-128"/>
                <a:cs typeface="Arial Unicode MS" pitchFamily="34" charset="-128"/>
              </a:rPr>
              <a:t>10 gold coins and a huge bowl of porridge for capturing this thief...dead or alive!</a:t>
            </a:r>
          </a:p>
        </p:txBody>
      </p:sp>
      <p:sp>
        <p:nvSpPr>
          <p:cNvPr id="22" name="TextBox 21"/>
          <p:cNvSpPr txBox="1"/>
          <p:nvPr/>
        </p:nvSpPr>
        <p:spPr>
          <a:xfrm>
            <a:off x="6228184" y="1988840"/>
            <a:ext cx="2664296" cy="3139321"/>
          </a:xfrm>
          <a:prstGeom prst="rect">
            <a:avLst/>
          </a:prstGeom>
          <a:noFill/>
          <a:ln>
            <a:solidFill>
              <a:schemeClr val="tx1"/>
            </a:solidFill>
          </a:ln>
        </p:spPr>
        <p:txBody>
          <a:bodyPr wrap="square" rtlCol="0">
            <a:spAutoFit/>
          </a:bodyPr>
          <a:lstStyle/>
          <a:p>
            <a:r>
              <a:rPr lang="en-GB" dirty="0" smtClean="0"/>
              <a:t>This young criminal goes by the name of Goldilocks. She is a housebreaker and burglar, with no care for property or privacy. In her most recent crime, she broke into Mr and Mrs Bear’s house and stole all of their delicious porridge, before destroying several valuable possessions.</a:t>
            </a:r>
            <a:endParaRPr lang="en-GB" dirty="0"/>
          </a:p>
        </p:txBody>
      </p:sp>
      <p:pic>
        <p:nvPicPr>
          <p:cNvPr id="1027" name="Picture 3" descr="C:\Users\Guest\AppData\Local\Temp\Gerald-G-Woman-Police-Officer-1-300px.png"/>
          <p:cNvPicPr>
            <a:picLocks noChangeAspect="1" noChangeArrowheads="1"/>
          </p:cNvPicPr>
          <p:nvPr/>
        </p:nvPicPr>
        <p:blipFill>
          <a:blip r:embed="rId5" cstate="print"/>
          <a:srcRect/>
          <a:stretch>
            <a:fillRect/>
          </a:stretch>
        </p:blipFill>
        <p:spPr bwMode="auto">
          <a:xfrm>
            <a:off x="8460433" y="836713"/>
            <a:ext cx="360040" cy="1038576"/>
          </a:xfrm>
          <a:prstGeom prst="rect">
            <a:avLst/>
          </a:prstGeom>
          <a:noFill/>
        </p:spPr>
      </p:pic>
      <p:pic>
        <p:nvPicPr>
          <p:cNvPr id="24" name="Picture 3" descr="C:\Users\Guest\AppData\Local\Temp\Gerald-G-Woman-Police-Officer-1-300px.png"/>
          <p:cNvPicPr>
            <a:picLocks noChangeAspect="1" noChangeArrowheads="1"/>
          </p:cNvPicPr>
          <p:nvPr/>
        </p:nvPicPr>
        <p:blipFill>
          <a:blip r:embed="rId5" cstate="print"/>
          <a:srcRect/>
          <a:stretch>
            <a:fillRect/>
          </a:stretch>
        </p:blipFill>
        <p:spPr bwMode="auto">
          <a:xfrm flipH="1">
            <a:off x="1979712" y="836712"/>
            <a:ext cx="413653" cy="1193229"/>
          </a:xfrm>
          <a:prstGeom prst="rect">
            <a:avLst/>
          </a:prstGeom>
          <a:noFill/>
        </p:spPr>
      </p:pic>
      <p:sp>
        <p:nvSpPr>
          <p:cNvPr id="25" name="TextBox 24"/>
          <p:cNvSpPr txBox="1"/>
          <p:nvPr/>
        </p:nvSpPr>
        <p:spPr>
          <a:xfrm>
            <a:off x="0" y="1628800"/>
            <a:ext cx="1763688" cy="2031325"/>
          </a:xfrm>
          <a:prstGeom prst="rect">
            <a:avLst/>
          </a:prstGeom>
          <a:noFill/>
        </p:spPr>
        <p:txBody>
          <a:bodyPr wrap="square" rtlCol="0">
            <a:spAutoFit/>
          </a:bodyPr>
          <a:lstStyle/>
          <a:p>
            <a:r>
              <a:rPr lang="en-GB" dirty="0" smtClean="0">
                <a:solidFill>
                  <a:srgbClr val="0000CC"/>
                </a:solidFill>
                <a:latin typeface="Arial Black" pitchFamily="34" charset="0"/>
              </a:rPr>
              <a:t>Now design a ‘Wanted’ poster for a Revolting Rhymes character of your choice.</a:t>
            </a:r>
            <a:endParaRPr lang="en-GB" dirty="0">
              <a:solidFill>
                <a:srgbClr val="0000CC"/>
              </a:solidFill>
              <a:latin typeface="Arial Black" pitchFamily="34" charset="0"/>
            </a:endParaRPr>
          </a:p>
        </p:txBody>
      </p:sp>
      <p:sp>
        <p:nvSpPr>
          <p:cNvPr id="27" name="Rounded Rectangle 26"/>
          <p:cNvSpPr/>
          <p:nvPr/>
        </p:nvSpPr>
        <p:spPr>
          <a:xfrm>
            <a:off x="179512" y="3789040"/>
            <a:ext cx="1656184" cy="2808312"/>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latin typeface="Arial Rounded MT Bold" pitchFamily="34" charset="0"/>
              </a:rPr>
              <a:t>Challenge!</a:t>
            </a:r>
          </a:p>
          <a:p>
            <a:pPr algn="ctr"/>
            <a:r>
              <a:rPr lang="en-GB" dirty="0" smtClean="0">
                <a:solidFill>
                  <a:srgbClr val="FF0000"/>
                </a:solidFill>
                <a:latin typeface="Arial Rounded MT Bold" pitchFamily="34" charset="0"/>
              </a:rPr>
              <a:t>Design a front cover and blurb for a biography about your character.</a:t>
            </a:r>
            <a:endParaRPr lang="en-GB" dirty="0">
              <a:solidFill>
                <a:srgbClr val="FF0000"/>
              </a:solidFill>
              <a:latin typeface="Arial Rounded MT Bold" pitchFamily="34" charset="0"/>
            </a:endParaRPr>
          </a:p>
        </p:txBody>
      </p:sp>
    </p:spTree>
    <p:extLst>
      <p:ext uri="{BB962C8B-B14F-4D97-AF65-F5344CB8AC3E}">
        <p14:creationId xmlns:p14="http://schemas.microsoft.com/office/powerpoint/2010/main" val="31184170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16632"/>
            <a:ext cx="6408712" cy="461665"/>
          </a:xfrm>
          <a:prstGeom prst="rect">
            <a:avLst/>
          </a:prstGeom>
          <a:noFill/>
        </p:spPr>
        <p:txBody>
          <a:bodyPr wrap="square" rtlCol="0">
            <a:spAutoFit/>
          </a:bodyPr>
          <a:lstStyle/>
          <a:p>
            <a:r>
              <a:rPr lang="en-GB" sz="2400" b="1" u="sng" dirty="0" smtClean="0">
                <a:latin typeface="Arial" pitchFamily="34" charset="0"/>
                <a:cs typeface="Arial" pitchFamily="34" charset="0"/>
              </a:rPr>
              <a:t>L.O. To read and discuss a narrative poem</a:t>
            </a:r>
            <a:endParaRPr lang="en-GB" sz="2400" b="1" u="sng" dirty="0">
              <a:latin typeface="Arial" pitchFamily="34" charset="0"/>
              <a:cs typeface="Arial" pitchFamily="34" charset="0"/>
            </a:endParaRPr>
          </a:p>
        </p:txBody>
      </p:sp>
      <p:sp>
        <p:nvSpPr>
          <p:cNvPr id="2" name="Rectangle 1"/>
          <p:cNvSpPr/>
          <p:nvPr/>
        </p:nvSpPr>
        <p:spPr>
          <a:xfrm>
            <a:off x="7956376" y="188640"/>
            <a:ext cx="864096" cy="646331"/>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b="1" dirty="0" smtClean="0">
                <a:ln>
                  <a:solidFill>
                    <a:srgbClr val="C00000"/>
                  </a:solidFill>
                </a:ln>
                <a:solidFill>
                  <a:srgbClr val="00B050"/>
                </a:solidFill>
                <a:latin typeface="Chiller" pitchFamily="82" charset="0"/>
              </a:rPr>
              <a:t>Revolting Rhymes</a:t>
            </a:r>
            <a:endParaRPr lang="en-US" b="1" dirty="0">
              <a:ln>
                <a:solidFill>
                  <a:srgbClr val="C00000"/>
                </a:solidFill>
              </a:ln>
              <a:solidFill>
                <a:srgbClr val="00B050"/>
              </a:solidFill>
              <a:latin typeface="Chiller" pitchFamily="82" charset="0"/>
            </a:endParaRPr>
          </a:p>
        </p:txBody>
      </p:sp>
      <p:pic>
        <p:nvPicPr>
          <p:cNvPr id="9" name="Picture 2" descr="C:\Users\chanlon\AppData\Local\Microsoft\Windows\Temporary Internet Files\Content.IE5\3I4YBMU7\littleRed-300px.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7000" b="100000" l="0" r="91120">
                        <a14:foregroundMark x1="39768" y1="87000" x2="33591" y2="99000"/>
                        <a14:foregroundMark x1="76834" y1="89000" x2="88417" y2="83333"/>
                      </a14:backgroundRemoval>
                    </a14:imgEffect>
                  </a14:imgLayer>
                </a14:imgProps>
              </a:ext>
              <a:ext uri="{28A0092B-C50C-407E-A947-70E740481C1C}">
                <a14:useLocalDpi xmlns:a14="http://schemas.microsoft.com/office/drawing/2010/main" val="0"/>
              </a:ext>
            </a:extLst>
          </a:blip>
          <a:srcRect t="7633" r="8690"/>
          <a:stretch/>
        </p:blipFill>
        <p:spPr bwMode="auto">
          <a:xfrm>
            <a:off x="467544" y="332656"/>
            <a:ext cx="658624" cy="771714"/>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0" y="0"/>
            <a:ext cx="827584" cy="369332"/>
          </a:xfrm>
          <a:prstGeom prst="rect">
            <a:avLst/>
          </a:prstGeom>
          <a:noFill/>
        </p:spPr>
        <p:txBody>
          <a:bodyPr wrap="square" rtlCol="0">
            <a:spAutoFit/>
          </a:bodyPr>
          <a:lstStyle/>
          <a:p>
            <a:r>
              <a:rPr lang="en-GB" dirty="0" smtClean="0"/>
              <a:t>Task 5</a:t>
            </a:r>
            <a:endParaRPr lang="en-GB" dirty="0"/>
          </a:p>
        </p:txBody>
      </p:sp>
      <p:sp>
        <p:nvSpPr>
          <p:cNvPr id="25" name="TextBox 24"/>
          <p:cNvSpPr txBox="1"/>
          <p:nvPr/>
        </p:nvSpPr>
        <p:spPr>
          <a:xfrm>
            <a:off x="179512" y="1196752"/>
            <a:ext cx="6552728" cy="646331"/>
          </a:xfrm>
          <a:prstGeom prst="rect">
            <a:avLst/>
          </a:prstGeom>
          <a:noFill/>
        </p:spPr>
        <p:txBody>
          <a:bodyPr wrap="square" rtlCol="0">
            <a:spAutoFit/>
          </a:bodyPr>
          <a:lstStyle/>
          <a:p>
            <a:r>
              <a:rPr lang="en-GB" dirty="0" smtClean="0">
                <a:solidFill>
                  <a:srgbClr val="0000CC"/>
                </a:solidFill>
                <a:latin typeface="Arial Black" pitchFamily="34" charset="0"/>
              </a:rPr>
              <a:t>Write an interview between one character from Revolting Rhymes and a television chat show host.</a:t>
            </a:r>
            <a:endParaRPr lang="en-GB" dirty="0">
              <a:solidFill>
                <a:srgbClr val="0000CC"/>
              </a:solidFill>
              <a:latin typeface="Arial Black" pitchFamily="34" charset="0"/>
            </a:endParaRPr>
          </a:p>
        </p:txBody>
      </p:sp>
      <p:sp>
        <p:nvSpPr>
          <p:cNvPr id="27" name="Rounded Rectangle 26"/>
          <p:cNvSpPr/>
          <p:nvPr/>
        </p:nvSpPr>
        <p:spPr>
          <a:xfrm>
            <a:off x="7020272" y="3284984"/>
            <a:ext cx="1944216" cy="252028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latin typeface="Arial Rounded MT Bold" pitchFamily="34" charset="0"/>
              </a:rPr>
              <a:t>Challenge!</a:t>
            </a:r>
          </a:p>
          <a:p>
            <a:pPr algn="ctr"/>
            <a:r>
              <a:rPr lang="en-GB" dirty="0" smtClean="0">
                <a:solidFill>
                  <a:srgbClr val="FF0000"/>
                </a:solidFill>
                <a:latin typeface="Arial Rounded MT Bold" pitchFamily="34" charset="0"/>
              </a:rPr>
              <a:t>Design an advertising poster to persuade people to buy Revolting Rhymes.</a:t>
            </a:r>
          </a:p>
          <a:p>
            <a:pPr algn="ctr"/>
            <a:endParaRPr lang="en-GB" dirty="0">
              <a:solidFill>
                <a:srgbClr val="FF0000"/>
              </a:solidFill>
              <a:latin typeface="Arial Rounded MT Bold" pitchFamily="34" charset="0"/>
            </a:endParaRPr>
          </a:p>
        </p:txBody>
      </p:sp>
      <p:sp>
        <p:nvSpPr>
          <p:cNvPr id="23" name="TextBox 22"/>
          <p:cNvSpPr txBox="1"/>
          <p:nvPr/>
        </p:nvSpPr>
        <p:spPr>
          <a:xfrm>
            <a:off x="0" y="1988840"/>
            <a:ext cx="7776864" cy="4708981"/>
          </a:xfrm>
          <a:prstGeom prst="rect">
            <a:avLst/>
          </a:prstGeom>
          <a:noFill/>
        </p:spPr>
        <p:txBody>
          <a:bodyPr wrap="square" rtlCol="0">
            <a:spAutoFit/>
          </a:bodyPr>
          <a:lstStyle/>
          <a:p>
            <a:r>
              <a:rPr lang="en-GB" sz="2000" b="1" dirty="0" smtClean="0">
                <a:latin typeface="Arial" pitchFamily="34" charset="0"/>
                <a:cs typeface="Arial" pitchFamily="34" charset="0"/>
              </a:rPr>
              <a:t>Interviewer: </a:t>
            </a:r>
            <a:r>
              <a:rPr lang="en-GB" sz="2000" dirty="0" smtClean="0">
                <a:latin typeface="Arial" pitchFamily="34" charset="0"/>
                <a:cs typeface="Arial" pitchFamily="34" charset="0"/>
              </a:rPr>
              <a:t>Why did you sell your family’s cow for a single bean?</a:t>
            </a:r>
          </a:p>
          <a:p>
            <a:endParaRPr lang="en-GB" sz="2000" dirty="0" smtClean="0">
              <a:latin typeface="Arial" pitchFamily="34" charset="0"/>
              <a:cs typeface="Arial" pitchFamily="34" charset="0"/>
            </a:endParaRPr>
          </a:p>
          <a:p>
            <a:r>
              <a:rPr lang="en-GB" sz="2000" b="1" dirty="0" smtClean="0">
                <a:latin typeface="Arial" pitchFamily="34" charset="0"/>
                <a:cs typeface="Arial" pitchFamily="34" charset="0"/>
              </a:rPr>
              <a:t>Jack: </a:t>
            </a:r>
            <a:r>
              <a:rPr lang="en-GB" sz="2000" dirty="0" smtClean="0">
                <a:latin typeface="Arial" pitchFamily="34" charset="0"/>
                <a:cs typeface="Arial" pitchFamily="34" charset="0"/>
              </a:rPr>
              <a:t>Well, I didn’t really like Daisy that much and it seemed like the right thing to do at the time. Besides, this is Fairy Tale Land...something magical can happen at any moment!</a:t>
            </a:r>
          </a:p>
          <a:p>
            <a:endParaRPr lang="en-GB" sz="2000" dirty="0" smtClean="0">
              <a:latin typeface="Arial" pitchFamily="34" charset="0"/>
              <a:cs typeface="Arial" pitchFamily="34" charset="0"/>
            </a:endParaRPr>
          </a:p>
          <a:p>
            <a:r>
              <a:rPr lang="en-GB" sz="2000" b="1" dirty="0" smtClean="0">
                <a:latin typeface="Arial" pitchFamily="34" charset="0"/>
                <a:cs typeface="Arial" pitchFamily="34" charset="0"/>
              </a:rPr>
              <a:t>Interviewer: </a:t>
            </a:r>
            <a:r>
              <a:rPr lang="en-GB" sz="2000" dirty="0" smtClean="0">
                <a:latin typeface="Arial" pitchFamily="34" charset="0"/>
                <a:cs typeface="Arial" pitchFamily="34" charset="0"/>
              </a:rPr>
              <a:t>And how did you feel when you first saw the beanstalk?</a:t>
            </a:r>
          </a:p>
          <a:p>
            <a:endParaRPr lang="en-GB" sz="2000" dirty="0" smtClean="0">
              <a:latin typeface="Arial" pitchFamily="34" charset="0"/>
              <a:cs typeface="Arial" pitchFamily="34" charset="0"/>
            </a:endParaRPr>
          </a:p>
          <a:p>
            <a:r>
              <a:rPr lang="en-GB" sz="2000" b="1" dirty="0" smtClean="0">
                <a:latin typeface="Arial" pitchFamily="34" charset="0"/>
                <a:cs typeface="Arial" pitchFamily="34" charset="0"/>
              </a:rPr>
              <a:t>Jack:</a:t>
            </a:r>
            <a:r>
              <a:rPr lang="en-GB" sz="2000" dirty="0" smtClean="0">
                <a:latin typeface="Arial" pitchFamily="34" charset="0"/>
                <a:cs typeface="Arial" pitchFamily="34" charset="0"/>
              </a:rPr>
              <a:t>  Very pleased to be proved right.</a:t>
            </a:r>
          </a:p>
          <a:p>
            <a:endParaRPr lang="en-GB" sz="2000" dirty="0" smtClean="0">
              <a:latin typeface="Arial" pitchFamily="34" charset="0"/>
              <a:cs typeface="Arial" pitchFamily="34" charset="0"/>
            </a:endParaRPr>
          </a:p>
          <a:p>
            <a:r>
              <a:rPr lang="en-GB" sz="2000" b="1" dirty="0" smtClean="0">
                <a:latin typeface="Arial" pitchFamily="34" charset="0"/>
                <a:cs typeface="Arial" pitchFamily="34" charset="0"/>
              </a:rPr>
              <a:t>Interviewer:</a:t>
            </a:r>
            <a:r>
              <a:rPr lang="en-GB" sz="2000" dirty="0" smtClean="0">
                <a:latin typeface="Arial" pitchFamily="34" charset="0"/>
                <a:cs typeface="Arial" pitchFamily="34" charset="0"/>
              </a:rPr>
              <a:t> In what way?</a:t>
            </a:r>
          </a:p>
          <a:p>
            <a:endParaRPr lang="en-GB" sz="2000" dirty="0" smtClean="0">
              <a:latin typeface="Arial" pitchFamily="34" charset="0"/>
              <a:cs typeface="Arial" pitchFamily="34" charset="0"/>
            </a:endParaRPr>
          </a:p>
          <a:p>
            <a:r>
              <a:rPr lang="en-GB" sz="2000" b="1" dirty="0" smtClean="0">
                <a:latin typeface="Arial" pitchFamily="34" charset="0"/>
                <a:cs typeface="Arial" pitchFamily="34" charset="0"/>
              </a:rPr>
              <a:t>Jack: </a:t>
            </a:r>
            <a:r>
              <a:rPr lang="en-GB" sz="2000" dirty="0" smtClean="0">
                <a:latin typeface="Arial" pitchFamily="34" charset="0"/>
                <a:cs typeface="Arial" pitchFamily="34" charset="0"/>
              </a:rPr>
              <a:t>Well, my silly old mum thought I was a fool...but even she could see that there was something special about that bean!</a:t>
            </a:r>
          </a:p>
        </p:txBody>
      </p:sp>
      <p:pic>
        <p:nvPicPr>
          <p:cNvPr id="2050" name="Picture 2" descr="C:\Users\Guest\AppData\Local\Temp\youk-k-Beanstalk-300px.png"/>
          <p:cNvPicPr>
            <a:picLocks noChangeAspect="1" noChangeArrowheads="1"/>
          </p:cNvPicPr>
          <p:nvPr/>
        </p:nvPicPr>
        <p:blipFill>
          <a:blip r:embed="rId4" cstate="print"/>
          <a:srcRect/>
          <a:stretch>
            <a:fillRect/>
          </a:stretch>
        </p:blipFill>
        <p:spPr bwMode="auto">
          <a:xfrm>
            <a:off x="7740352" y="980728"/>
            <a:ext cx="1166530" cy="1458162"/>
          </a:xfrm>
          <a:prstGeom prst="rect">
            <a:avLst/>
          </a:prstGeom>
          <a:noFill/>
          <a:ln>
            <a:solidFill>
              <a:srgbClr val="C00000"/>
            </a:solidFill>
          </a:ln>
        </p:spPr>
      </p:pic>
    </p:spTree>
    <p:extLst>
      <p:ext uri="{BB962C8B-B14F-4D97-AF65-F5344CB8AC3E}">
        <p14:creationId xmlns:p14="http://schemas.microsoft.com/office/powerpoint/2010/main" val="31184170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926</Words>
  <Application>Microsoft Office PowerPoint</Application>
  <PresentationFormat>On-screen Show (4:3)</PresentationFormat>
  <Paragraphs>144</Paragraphs>
  <Slides>9</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Arial Unicode MS</vt:lpstr>
      <vt:lpstr>Arial</vt:lpstr>
      <vt:lpstr>Arial Black</vt:lpstr>
      <vt:lpstr>Arial Rounded MT Bold</vt:lpstr>
      <vt:lpstr>Baskerville Old Face</vt:lpstr>
      <vt:lpstr>Calibri</vt:lpstr>
      <vt:lpstr>Chiller</vt:lpstr>
      <vt:lpstr>Lucida Calligraphy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PBSchool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Hanlon Chris</dc:creator>
  <cp:lastModifiedBy>Emma Soar</cp:lastModifiedBy>
  <cp:revision>47</cp:revision>
  <dcterms:created xsi:type="dcterms:W3CDTF">2017-03-16T08:48:52Z</dcterms:created>
  <dcterms:modified xsi:type="dcterms:W3CDTF">2020-06-30T11:40:42Z</dcterms:modified>
</cp:coreProperties>
</file>