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8"/>
  </p:notesMasterIdLst>
  <p:sldIdLst>
    <p:sldId id="271" r:id="rId6"/>
    <p:sldId id="421" r:id="rId7"/>
    <p:sldId id="422" r:id="rId8"/>
    <p:sldId id="423" r:id="rId9"/>
    <p:sldId id="424" r:id="rId10"/>
    <p:sldId id="425" r:id="rId11"/>
    <p:sldId id="426" r:id="rId12"/>
    <p:sldId id="427" r:id="rId13"/>
    <p:sldId id="428" r:id="rId14"/>
    <p:sldId id="429" r:id="rId15"/>
    <p:sldId id="430" r:id="rId16"/>
    <p:sldId id="431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86" d="100"/>
          <a:sy n="86" d="100"/>
        </p:scale>
        <p:origin x="49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7589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7178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6685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615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674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563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586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60133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524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9352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826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Length and Height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long is this piece of string?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could you find out?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Does the length change if you change the orientation?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692561" y="2699439"/>
            <a:ext cx="3695956" cy="251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71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has used the ruler to measure the length of the car.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Mo says the car is 8 centimetres long.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  <a:endParaRPr lang="en-US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731" y="3519838"/>
            <a:ext cx="4713105" cy="973784"/>
          </a:xfrm>
          <a:prstGeom prst="rect">
            <a:avLst/>
          </a:prstGeom>
        </p:spPr>
      </p:pic>
      <p:pic>
        <p:nvPicPr>
          <p:cNvPr id="6" name="Picture 5" descr="C:\Users\bsmith\AppData\Local\Temp\Temp1_images.zip\car[1]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5"/>
          <a:stretch/>
        </p:blipFill>
        <p:spPr bwMode="auto">
          <a:xfrm>
            <a:off x="2743200" y="2088630"/>
            <a:ext cx="2573383" cy="1431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400391"/>
            <a:ext cx="6259062" cy="673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1137563"/>
            <a:ext cx="60769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90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Usain Bolt can run 100 m in 9.58 seconds (just under 10 seconds).</a:t>
            </a: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far do you think you can run in 10 seconds?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Do you think it will be more or less than 100 m?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Measure how far you and your friends can run in 10 seconds.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Record your answers in metres and centimetres.</a:t>
            </a:r>
          </a:p>
        </p:txBody>
      </p:sp>
    </p:spTree>
    <p:extLst>
      <p:ext uri="{BB962C8B-B14F-4D97-AF65-F5344CB8AC3E}">
        <p14:creationId xmlns:p14="http://schemas.microsoft.com/office/powerpoint/2010/main" val="210731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Circle the objects that you would measure in metres. Tick the objects that you would measure in centimetres.</a:t>
            </a:r>
          </a:p>
        </p:txBody>
      </p:sp>
      <p:pic>
        <p:nvPicPr>
          <p:cNvPr id="6" name="Picture 5" descr="C:\Users\bsmith\AppData\Local\Temp\Temp1_images.zip\appl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933" y="2816067"/>
            <a:ext cx="730426" cy="1184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bsmith\AppData\Local\Temp\Temp1_images.zip\elephant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156" y="2667969"/>
            <a:ext cx="1833225" cy="147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bsmith\AppData\Local\Temp\Temp1_images.zip\hous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602212" y="2552782"/>
            <a:ext cx="1703372" cy="1563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bsmith\AppData\Local\Temp\Temp1_images.zip\keyring.pn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9" b="15054"/>
          <a:stretch/>
        </p:blipFill>
        <p:spPr bwMode="auto">
          <a:xfrm>
            <a:off x="4914752" y="4264137"/>
            <a:ext cx="1174410" cy="1227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C:\Users\bsmith\AppData\Local\Temp\Temp1_images.zip\pencil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4233">
            <a:off x="2236500" y="4378112"/>
            <a:ext cx="884200" cy="1088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:\Users\bsmith\AppData\Local\Temp\Temp1_images.zip\tree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969" y="4148950"/>
            <a:ext cx="1203054" cy="1593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:\Users\bsmith\AppData\Local\Temp\Temp1_images.zip\teapo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214" y="4264137"/>
            <a:ext cx="1403563" cy="1126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bsmith\AppData\Local\Temp\Temp1_images.zip\car[1].png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5"/>
          <a:stretch/>
        </p:blipFill>
        <p:spPr bwMode="auto">
          <a:xfrm>
            <a:off x="9906000" y="300774"/>
            <a:ext cx="1790131" cy="9955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36" y="1547332"/>
            <a:ext cx="2543175" cy="1857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901" y="3404707"/>
            <a:ext cx="1813043" cy="170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33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Amir has a metre stick.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wants to measure the length of his classroom.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to Amir how he could measure the length of his classroom.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351314" y="2614694"/>
            <a:ext cx="3832214" cy="1803017"/>
          </a:xfrm>
          <a:prstGeom prst="wedgeRoundRectCallout">
            <a:avLst>
              <a:gd name="adj1" fmla="val 63960"/>
              <a:gd name="adj2" fmla="val 10829"/>
              <a:gd name="adj3" fmla="val 16667"/>
            </a:avLst>
          </a:prstGeom>
          <a:solidFill>
            <a:srgbClr val="00B050">
              <a:alpha val="20000"/>
            </a:srgbClr>
          </a:solidFill>
          <a:ln w="28575" cap="flat" cmpd="sng" algn="ctr">
            <a:solidFill>
              <a:srgbClr val="00B05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can’t measure the length of the classroom because my meter stick isn’t long enough.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5621">
            <a:off x="6555404" y="2745858"/>
            <a:ext cx="1593555" cy="13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21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Compare the measurements using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=</m:t>
                    </m:r>
                  </m:oMath>
                </a14:m>
                <a:endParaRPr lang="en-US" sz="2800" dirty="0">
                  <a:latin typeface="Gill Sans MT" panose="020B0502020104020203" pitchFamily="34" charset="0"/>
                </a:endParaRPr>
              </a:p>
              <a:p>
                <a:endParaRPr lang="en-GB" sz="16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631216"/>
              </a:xfrm>
              <a:prstGeom prst="rect">
                <a:avLst/>
              </a:prstGeom>
              <a:blipFill>
                <a:blip r:embed="rId3"/>
                <a:stretch>
                  <a:fillRect l="-1590" t="-4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605967" y="2230820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620047" y="3150774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4621267" y="4067143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21267" y="4987097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1358245"/>
                  </p:ext>
                </p:extLst>
              </p:nvPr>
            </p:nvGraphicFramePr>
            <p:xfrm>
              <a:off x="1995733" y="1752563"/>
              <a:ext cx="5941830" cy="3779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27163">
                      <a:extLst>
                        <a:ext uri="{9D8B030D-6E8A-4147-A177-3AD203B41FA5}">
                          <a16:colId xmlns:a16="http://schemas.microsoft.com/office/drawing/2014/main" val="467694060"/>
                        </a:ext>
                      </a:extLst>
                    </a:gridCol>
                    <a:gridCol w="812235">
                      <a:extLst>
                        <a:ext uri="{9D8B030D-6E8A-4147-A177-3AD203B41FA5}">
                          <a16:colId xmlns:a16="http://schemas.microsoft.com/office/drawing/2014/main" val="4044287488"/>
                        </a:ext>
                      </a:extLst>
                    </a:gridCol>
                    <a:gridCol w="2602432">
                      <a:extLst>
                        <a:ext uri="{9D8B030D-6E8A-4147-A177-3AD203B41FA5}">
                          <a16:colId xmlns:a16="http://schemas.microsoft.com/office/drawing/2014/main" val="570095024"/>
                        </a:ext>
                      </a:extLst>
                    </a:gridCol>
                  </a:tblGrid>
                  <a:tr h="374134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55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10 cm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  <a:p>
                          <a:pPr algn="l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55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10 cm</a:t>
                          </a:r>
                        </a:p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9362861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42</a:t>
                          </a:r>
                          <a:r>
                            <a:rPr lang="en-US" sz="2800" baseline="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6 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42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7 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1571086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cm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  <a:p>
                          <a:pPr algn="l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</a:p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04963893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80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70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7690411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1358245"/>
                  </p:ext>
                </p:extLst>
              </p:nvPr>
            </p:nvGraphicFramePr>
            <p:xfrm>
              <a:off x="1995733" y="1752563"/>
              <a:ext cx="5941830" cy="3779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27163">
                      <a:extLst>
                        <a:ext uri="{9D8B030D-6E8A-4147-A177-3AD203B41FA5}">
                          <a16:colId xmlns:a16="http://schemas.microsoft.com/office/drawing/2014/main" val="467694060"/>
                        </a:ext>
                      </a:extLst>
                    </a:gridCol>
                    <a:gridCol w="812235">
                      <a:extLst>
                        <a:ext uri="{9D8B030D-6E8A-4147-A177-3AD203B41FA5}">
                          <a16:colId xmlns:a16="http://schemas.microsoft.com/office/drawing/2014/main" val="4044287488"/>
                        </a:ext>
                      </a:extLst>
                    </a:gridCol>
                    <a:gridCol w="2602432">
                      <a:extLst>
                        <a:ext uri="{9D8B030D-6E8A-4147-A177-3AD203B41FA5}">
                          <a16:colId xmlns:a16="http://schemas.microsoft.com/office/drawing/2014/main" val="570095024"/>
                        </a:ext>
                      </a:extLst>
                    </a:gridCol>
                  </a:tblGrid>
                  <a:tr h="13716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r="-135181" b="-188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b="-188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362861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261628" r="-135181" b="-391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261628" b="-39186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15710862"/>
                      </a:ext>
                    </a:extLst>
                  </a:tr>
                  <a:tr h="13716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38222" r="-135181" b="-49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138222" b="-497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4963893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630588" r="-135181" b="-317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630588" b="-3176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6904110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0075642" y="1099183"/>
                <a:ext cx="606256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75642" y="1099183"/>
                <a:ext cx="606256" cy="65864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052013" y="692263"/>
                <a:ext cx="606256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2013" y="692263"/>
                <a:ext cx="606256" cy="65864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0068876" y="1611262"/>
                <a:ext cx="604653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8876" y="1611262"/>
                <a:ext cx="604653" cy="65864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5892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 green pencil is twice as long as a blue pencil.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Using this, complete the statements using </a:t>
            </a:r>
            <a:r>
              <a:rPr lang="en-GB" sz="2800" b="1" dirty="0">
                <a:latin typeface="Gill Sans MT" panose="020B0502020104020203" pitchFamily="34" charset="0"/>
              </a:rPr>
              <a:t>longer than</a:t>
            </a:r>
            <a:r>
              <a:rPr lang="en-GB" sz="2800" dirty="0">
                <a:latin typeface="Gill Sans MT" panose="020B0502020104020203" pitchFamily="34" charset="0"/>
              </a:rPr>
              <a:t>, </a:t>
            </a:r>
            <a:r>
              <a:rPr lang="en-GB" sz="2800" b="1" dirty="0">
                <a:latin typeface="Gill Sans MT" panose="020B0502020104020203" pitchFamily="34" charset="0"/>
              </a:rPr>
              <a:t>shorter than</a:t>
            </a:r>
            <a:r>
              <a:rPr lang="en-GB" sz="2800" dirty="0">
                <a:latin typeface="Gill Sans MT" panose="020B0502020104020203" pitchFamily="34" charset="0"/>
              </a:rPr>
              <a:t> or </a:t>
            </a:r>
            <a:r>
              <a:rPr lang="en-GB" sz="2800" b="1" dirty="0">
                <a:latin typeface="Gill Sans MT" panose="020B0502020104020203" pitchFamily="34" charset="0"/>
              </a:rPr>
              <a:t>equal to</a:t>
            </a:r>
            <a:r>
              <a:rPr lang="en-GB" sz="2800" dirty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3 green pencils are _______ 2 blue pencils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2 green pencils are _______ 5 blue pencils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4 green pencils are _______ 8 blue pencils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18775" y="-446411"/>
            <a:ext cx="895746" cy="57410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273562" y="349817"/>
            <a:ext cx="624498" cy="27616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86278" y="349818"/>
            <a:ext cx="624498" cy="276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847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Four children are measuring their heights.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is taller than Rosie, but not as tall as Mo.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Dexter is taller than Mo.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Write down their names in order of their heights, starting with the shortest.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4" y="4145674"/>
            <a:ext cx="3681916" cy="176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29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Measure the height of people in your class and measure the length of their shoes.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Is Dora correct?</a:t>
            </a:r>
          </a:p>
        </p:txBody>
      </p:sp>
      <p:pic>
        <p:nvPicPr>
          <p:cNvPr id="4" name="Picture 3" descr="C:\Users\bsmith\AppData\Local\Temp\Temp1_images_from_Tony.zip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3" t="24886" r="10967" b="23744"/>
          <a:stretch/>
        </p:blipFill>
        <p:spPr bwMode="auto">
          <a:xfrm flipH="1">
            <a:off x="5841182" y="1527275"/>
            <a:ext cx="1487080" cy="15033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2430777" y="1931339"/>
            <a:ext cx="2770477" cy="1429202"/>
          </a:xfrm>
          <a:prstGeom prst="wedgeRoundRectCallout">
            <a:avLst>
              <a:gd name="adj1" fmla="val 73875"/>
              <a:gd name="adj2" fmla="val 10816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taller you are, the longer your shoes are.</a:t>
            </a:r>
          </a:p>
        </p:txBody>
      </p:sp>
    </p:spTree>
    <p:extLst>
      <p:ext uri="{BB962C8B-B14F-4D97-AF65-F5344CB8AC3E}">
        <p14:creationId xmlns:p14="http://schemas.microsoft.com/office/powerpoint/2010/main" val="1695157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strip of orange paper.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 blue strip is four times longer than a orange strip.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strips are joined end to end.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long is the orange strip?</a:t>
            </a:r>
          </a:p>
          <a:p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How long is the blue strip?</a:t>
            </a:r>
          </a:p>
        </p:txBody>
      </p:sp>
      <p:sp>
        <p:nvSpPr>
          <p:cNvPr id="4" name="Rectangle 3"/>
          <p:cNvSpPr/>
          <p:nvPr/>
        </p:nvSpPr>
        <p:spPr>
          <a:xfrm>
            <a:off x="4503787" y="1420761"/>
            <a:ext cx="771305" cy="3430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45259" y="2696135"/>
            <a:ext cx="3104201" cy="341842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430859" y="4570444"/>
            <a:ext cx="1299240" cy="3197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4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 </a:t>
            </a:r>
            <a:r>
              <a:rPr lang="en-GB" sz="28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50 cm</a:t>
            </a:r>
            <a:endParaRPr lang="en-GB" sz="2000" dirty="0">
              <a:effectLst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27862" y="4093315"/>
            <a:ext cx="918590" cy="341842"/>
          </a:xfrm>
          <a:prstGeom prst="rect">
            <a:avLst/>
          </a:prstGeom>
          <a:solidFill>
            <a:schemeClr val="accent2"/>
          </a:solidFill>
          <a:ln w="12700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48642" y="4093315"/>
            <a:ext cx="3104200" cy="341842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850863" y="4578510"/>
            <a:ext cx="4133655" cy="22054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958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There are 3 teddies in a box.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brown teddy is 15 cm taller than the yellow teddy.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yellow teddy is 3 cm shorter than the pink teddy.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pink teddy is 42 cm tall.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tall are the brown and yellow teddies?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much taller is the brown teddy than the pink teddy?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5" y="736900"/>
            <a:ext cx="1639075" cy="2315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4" y="2540679"/>
            <a:ext cx="1639075" cy="23158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4" y="4416370"/>
            <a:ext cx="1639075" cy="231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9214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2086</TotalTime>
  <Words>500</Words>
  <Application>Microsoft Office PowerPoint</Application>
  <PresentationFormat>A4 Paper (210x297 mm)</PresentationFormat>
  <Paragraphs>141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AHudelson@EDJO.STEdmundsandStJosephs.com</cp:lastModifiedBy>
  <cp:revision>123</cp:revision>
  <dcterms:created xsi:type="dcterms:W3CDTF">2019-02-04T08:17:32Z</dcterms:created>
  <dcterms:modified xsi:type="dcterms:W3CDTF">2020-03-27T10:19:28Z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